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7" d="100"/>
          <a:sy n="57" d="100"/>
        </p:scale>
        <p:origin x="54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buNone/>
        <a:defRPr sz="2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rtl="0" eaLnBrk="1" latinLnBrk="0" hangingPunct="1">
        <a:buNone/>
        <a:defRPr sz="2400">
          <a:solidFill>
            <a:schemeClr val="tx1"/>
          </a:solidFill>
          <a:latin typeface="+mn-lt"/>
          <a:ea typeface="+mn-ea"/>
          <a:cs typeface="+mn-cs"/>
        </a:defRPr>
      </a:lvl1pPr>
    </p:bodyStyle>
    <p:otherStyle>
      <a:lvl1pPr algn="l" defTabSz="914400" rtl="0" eaLnBrk="1" latinLnBrk="0" hangingPunct="1">
        <a:defRPr sz="24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0175373" y="2596911"/>
            <a:ext cx="7451857" cy="65043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3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ÎNSCRIEREA ÎN</a:t>
            </a:r>
            <a:endParaRPr sz="6300" dirty="0"/>
          </a:p>
          <a:p>
            <a:pPr marL="109220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63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ÎNVĂȚĂMÂNTUL</a:t>
            </a:r>
            <a:endParaRPr sz="63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3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PREȘCOLAR ȘI/ SAU</a:t>
            </a:r>
            <a:endParaRPr sz="6300" dirty="0"/>
          </a:p>
          <a:p>
            <a:pPr marL="762000" indent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sz="63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ANTEPREȘCOLAR</a:t>
            </a:r>
            <a:endParaRPr sz="6300" dirty="0"/>
          </a:p>
          <a:p>
            <a:pPr marL="990600" indent="0" algn="l">
              <a:lnSpc>
                <a:spcPct val="100000"/>
              </a:lnSpc>
              <a:spcBef>
                <a:spcPts val="3800"/>
              </a:spcBef>
              <a:spcAft>
                <a:spcPts val="0"/>
              </a:spcAft>
            </a:pPr>
            <a:r>
              <a:rPr sz="4300" b="0" i="0" u="none" strike="noStrike" dirty="0">
                <a:solidFill>
                  <a:srgbClr val="FFFFFF"/>
                </a:solidFill>
                <a:latin typeface="GdPictureBackupFont"/>
                <a:cs typeface="GdPictureBackupFont"/>
              </a:rPr>
              <a:t>An </a:t>
            </a:r>
            <a:r>
              <a:rPr sz="4300" b="0" i="0" u="none" strike="noStrike" dirty="0" err="1">
                <a:solidFill>
                  <a:srgbClr val="FFFFFF"/>
                </a:solidFill>
                <a:latin typeface="GdPictureBackupFont"/>
                <a:cs typeface="GdPictureBackupFont"/>
              </a:rPr>
              <a:t>școlar</a:t>
            </a:r>
            <a:r>
              <a:rPr sz="4300" b="0" i="0" u="none" strike="noStrike" dirty="0">
                <a:solidFill>
                  <a:srgbClr val="FFFFFF"/>
                </a:solidFill>
                <a:latin typeface="GdPictureBackupFont"/>
                <a:cs typeface="GdPictureBackupFont"/>
              </a:rPr>
              <a:t> 202</a:t>
            </a:r>
            <a:r>
              <a:rPr lang="en-GB" sz="4300" b="0" i="0" u="none" strike="noStrike" dirty="0">
                <a:solidFill>
                  <a:srgbClr val="FFFFFF"/>
                </a:solidFill>
                <a:latin typeface="GdPictureBackupFont"/>
                <a:cs typeface="GdPictureBackupFont"/>
              </a:rPr>
              <a:t>6</a:t>
            </a:r>
            <a:r>
              <a:rPr sz="4300" b="0" i="0" u="none" strike="noStrike" dirty="0">
                <a:solidFill>
                  <a:srgbClr val="FFFFFF"/>
                </a:solidFill>
                <a:latin typeface="GdPictureBackupFont"/>
                <a:cs typeface="GdPictureBackupFont"/>
              </a:rPr>
              <a:t> - 202</a:t>
            </a:r>
            <a:r>
              <a:rPr lang="en-GB" sz="4300" b="0" i="0" u="none" strike="noStrike" dirty="0">
                <a:solidFill>
                  <a:srgbClr val="FFFFFF"/>
                </a:solidFill>
                <a:latin typeface="GdPictureBackupFont"/>
                <a:cs typeface="GdPictureBackupFont"/>
              </a:rPr>
              <a:t>7</a:t>
            </a:r>
            <a:endParaRPr sz="43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3400"/>
              </a:spcAft>
            </a:pPr>
            <a:endParaRPr sz="3200" dirty="0"/>
          </a:p>
          <a:p>
            <a:pPr marL="28956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www.ismb.edu.ro</a:t>
            </a:r>
            <a:endParaRPr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623516" y="209896"/>
            <a:ext cx="13124786" cy="89004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9939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CADRUL LEGISLATIV</a:t>
            </a:r>
            <a:endParaRPr sz="7500" dirty="0"/>
          </a:p>
          <a:p>
            <a:pPr marL="0" indent="0" algn="just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•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Legea  Învățământului  Preuniversitar  nr.  198/2023,   cu  </a:t>
            </a:r>
            <a:r>
              <a:rPr sz="2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modificările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 </a:t>
            </a:r>
            <a:r>
              <a:rPr sz="2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și</a:t>
            </a:r>
            <a:r>
              <a:rPr lang="ro-RO" sz="2200" dirty="0"/>
              <a:t> </a:t>
            </a:r>
            <a:r>
              <a:rPr sz="2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completările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ulterioare.</a:t>
            </a:r>
            <a:endParaRPr sz="22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</a:pPr>
            <a:endParaRPr sz="2200" dirty="0"/>
          </a:p>
          <a:p>
            <a:pPr marL="0" indent="0" algn="just">
              <a:lnSpc>
                <a:spcPct val="10875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•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OME   nr. 4018/15.03.2024 privind  aprobarea Metodologiei-cadru  de înscriere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     copiilor     în    unități     de    învățământ   preuniversitar    cu  personalitate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juridică cu grupe de nivel preșcolar și/sau antepreșcolar și în  servicii   de  educație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timpurie </a:t>
            </a:r>
            <a:r>
              <a:rPr sz="2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complementare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</a:t>
            </a:r>
            <a:endParaRPr lang="en-GB" sz="2200" b="1" i="0" u="none" strike="noStrike" dirty="0">
              <a:solidFill>
                <a:srgbClr val="000000"/>
              </a:solidFill>
              <a:latin typeface="GdPictureBackupFont"/>
              <a:cs typeface="GdPictureBackupFont"/>
            </a:endParaRPr>
          </a:p>
          <a:p>
            <a:pPr marL="342900" indent="-342900" algn="just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OME nr. 370</a:t>
            </a:r>
            <a:r>
              <a:rPr lang="ro-RO"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7</a:t>
            </a:r>
            <a:r>
              <a:rPr lang="en-GB"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/2026 </a:t>
            </a:r>
            <a:r>
              <a:rPr lang="en-GB" sz="2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privind</a:t>
            </a:r>
            <a:r>
              <a:rPr lang="en-GB"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Calendarului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înscrierii copiilor antepreșcolari și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preșcolari în anul </a:t>
            </a:r>
            <a:r>
              <a:rPr sz="2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școlar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202</a:t>
            </a:r>
            <a:r>
              <a:rPr lang="en-GB"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– 202</a:t>
            </a:r>
            <a:r>
              <a:rPr lang="en-GB"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7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în unități  de învățământ preuniversitar  cu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personalitate  juridică  cu  grupe de nivel preșcolar  și/  </a:t>
            </a:r>
            <a:r>
              <a:rPr sz="2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sa</a:t>
            </a:r>
            <a:r>
              <a:rPr lang="en-GB"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u </a:t>
            </a:r>
            <a:r>
              <a:rPr sz="2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antepreșcolar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și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</a:t>
            </a:r>
            <a:r>
              <a:rPr sz="2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în</a:t>
            </a:r>
            <a:r>
              <a:rPr lang="en-GB" sz="2200" dirty="0"/>
              <a:t> </a:t>
            </a:r>
            <a:r>
              <a:rPr sz="2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servicii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de educație timpurie </a:t>
            </a:r>
            <a:r>
              <a:rPr sz="2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complementare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.</a:t>
            </a:r>
            <a:endParaRPr lang="en-GB" sz="2200" b="1" i="0" u="none" strike="noStrike" dirty="0">
              <a:solidFill>
                <a:srgbClr val="000000"/>
              </a:solidFill>
              <a:latin typeface="GdPictureBackupFont"/>
              <a:cs typeface="GdPictureBackupFont"/>
            </a:endParaRPr>
          </a:p>
          <a:p>
            <a:pPr marL="342900" indent="-342900" algn="just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OME nr. 3706/2026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pentru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modificarea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şi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completarea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Metodologiei-cadru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de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înscriere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a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copiilor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în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unităţi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de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învăţământ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preuniversitar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cu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personalitate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juridică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cu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grupe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de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nivel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preşcolar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şi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/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sau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antepreşcolar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şi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în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servicii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de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educaţie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timpurie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complementare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,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aprobată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prin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Ordinul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ministrului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</a:t>
            </a:r>
            <a:r>
              <a:rPr lang="en-GB" sz="2200" b="1" dirty="0" err="1">
                <a:solidFill>
                  <a:srgbClr val="000000"/>
                </a:solidFill>
                <a:latin typeface="GdPictureBackupFont"/>
              </a:rPr>
              <a:t>educaţiei</a:t>
            </a:r>
            <a:r>
              <a:rPr lang="en-GB" sz="2200" b="1" dirty="0">
                <a:solidFill>
                  <a:srgbClr val="000000"/>
                </a:solidFill>
                <a:latin typeface="GdPictureBackupFont"/>
              </a:rPr>
              <a:t> nr. 4.018/2024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•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PROCEDURA ISMB</a:t>
            </a:r>
            <a:endParaRPr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Freeform: Shape 5"/>
          <p:cNvSpPr/>
          <p:nvPr/>
        </p:nvSpPr>
        <p:spPr>
          <a:xfrm>
            <a:off x="1222248" y="2263140"/>
            <a:ext cx="15698724" cy="3023615"/>
          </a:xfrm>
          <a:custGeom>
            <a:avLst/>
            <a:gdLst/>
            <a:ahLst/>
            <a:cxnLst/>
            <a:rect l="l" t="t" r="r" b="b"/>
            <a:pathLst>
              <a:path w="15698724" h="3023615">
                <a:moveTo>
                  <a:pt x="0" y="3023615"/>
                </a:moveTo>
                <a:lnTo>
                  <a:pt x="15698724" y="3023615"/>
                </a:lnTo>
                <a:lnTo>
                  <a:pt x="15698724" y="0"/>
                </a:lnTo>
                <a:lnTo>
                  <a:pt x="0" y="0"/>
                </a:lnTo>
                <a:close/>
              </a:path>
            </a:pathLst>
          </a:custGeom>
          <a:ln w="76200"/>
        </p:spPr>
        <p:style>
          <a:lnRef idx="2">
            <a:srgbClr val="F0901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Freeform: Shape 6"/>
          <p:cNvSpPr/>
          <p:nvPr/>
        </p:nvSpPr>
        <p:spPr>
          <a:xfrm>
            <a:off x="1213104" y="5801868"/>
            <a:ext cx="15707868" cy="3652740"/>
          </a:xfrm>
          <a:custGeom>
            <a:avLst/>
            <a:gdLst/>
            <a:ahLst/>
            <a:cxnLst/>
            <a:rect l="l" t="t" r="r" b="b"/>
            <a:pathLst>
              <a:path w="15707868" h="3445764">
                <a:moveTo>
                  <a:pt x="0" y="3445764"/>
                </a:moveTo>
                <a:lnTo>
                  <a:pt x="15707868" y="3445764"/>
                </a:lnTo>
                <a:lnTo>
                  <a:pt x="15707868" y="0"/>
                </a:lnTo>
                <a:lnTo>
                  <a:pt x="0" y="0"/>
                </a:lnTo>
                <a:close/>
              </a:path>
            </a:pathLst>
          </a:custGeom>
          <a:ln w="76200"/>
        </p:spPr>
        <p:style>
          <a:lnRef idx="2">
            <a:srgbClr val="F0901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extBox 7"/>
          <p:cNvSpPr txBox="1"/>
          <p:nvPr/>
        </p:nvSpPr>
        <p:spPr>
          <a:xfrm>
            <a:off x="1405386" y="832392"/>
            <a:ext cx="15116491" cy="88853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2700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CALENDARUL  REÎNSCRIERILOR</a:t>
            </a:r>
            <a:endParaRPr sz="66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</a:pPr>
            <a:endParaRPr sz="2800" dirty="0"/>
          </a:p>
          <a:p>
            <a:pPr marL="4445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❑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18-22 </a:t>
            </a:r>
            <a:r>
              <a:rPr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mai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202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</a:t>
            </a:r>
            <a:r>
              <a:rPr sz="2800" b="0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Etapa de REÎNSCRIERI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(completarea cererilor de reînscriere în unitățile de</a:t>
            </a:r>
            <a:endParaRPr sz="2800" dirty="0"/>
          </a:p>
          <a:p>
            <a:pPr marL="83820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învățământ pentru copiii care vor avea continuitate în anul școlar următor)</a:t>
            </a:r>
            <a:endParaRPr sz="2800" dirty="0"/>
          </a:p>
          <a:p>
            <a:pPr marL="44450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❑ 2</a:t>
            </a:r>
            <a:r>
              <a:rPr lang="ro-RO"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2</a:t>
            </a:r>
            <a:r>
              <a:rPr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 err="1">
                <a:solidFill>
                  <a:srgbClr val="FF0000"/>
                </a:solidFill>
                <a:latin typeface="GdPictureBackupFont"/>
                <a:cs typeface="GdPictureBackupFont"/>
              </a:rPr>
              <a:t>mai</a:t>
            </a:r>
            <a:r>
              <a:rPr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202</a:t>
            </a:r>
            <a:r>
              <a:rPr lang="ro-RO"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6</a:t>
            </a:r>
            <a:r>
              <a:rPr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, ora 14.00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</a:t>
            </a:r>
            <a:r>
              <a:rPr sz="2800" b="0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Afișarea rezultatelor și a numărului de locuri libere după finalizarea</a:t>
            </a:r>
            <a:endParaRPr sz="2800" dirty="0"/>
          </a:p>
          <a:p>
            <a:pPr marL="8255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800" b="0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E</a:t>
            </a:r>
            <a:r>
              <a:rPr sz="2800" b="0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tapei</a:t>
            </a:r>
            <a:r>
              <a:rPr lang="ro-RO" sz="2800" b="0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de</a:t>
            </a:r>
            <a:r>
              <a:rPr lang="ro-RO" sz="2800" b="0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reînscrieri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32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300"/>
              </a:spcAft>
            </a:pPr>
            <a:endParaRPr sz="32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 situația în care, </a:t>
            </a:r>
            <a:r>
              <a:rPr sz="32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numărul</a:t>
            </a:r>
            <a:r>
              <a:rPr sz="3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cererilor depășește</a:t>
            </a:r>
            <a:endParaRPr sz="32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numărul locurilor disponibile, departajarea se face prin aplicarea criteriilor generale,</a:t>
            </a:r>
            <a:endParaRPr sz="32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respectiv specifice de departajare, menționate la  Art.  </a:t>
            </a:r>
            <a:r>
              <a:rPr lang="ro-RO" sz="3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11</a:t>
            </a:r>
            <a:r>
              <a:rPr sz="3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din Metodologia-cadru de</a:t>
            </a:r>
            <a:endParaRPr sz="32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înscriere a copiilor în unități de învățământ preuniversitar cu personalitate juridică cu</a:t>
            </a:r>
            <a:endParaRPr sz="32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grupe de nivel preșcolar și/sau antepreșcolar și  în servicii  de educație timpurie</a:t>
            </a:r>
            <a:endParaRPr sz="32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complementare, aprobată prin Ordinul ministrului educației nr. 4018/2024.</a:t>
            </a:r>
            <a:r>
              <a:rPr lang="ro-RO" sz="3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, cu modificările și completările ulterioare.</a:t>
            </a:r>
            <a:endParaRPr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453" y="3927602"/>
            <a:ext cx="633984" cy="394715"/>
          </a:xfrm>
          <a:prstGeom prst="rect">
            <a:avLst/>
          </a:prstGeom>
        </p:spPr>
      </p:pic>
      <p:sp>
        <p:nvSpPr>
          <p:cNvPr id="3" name="Freeform: Shape 7"/>
          <p:cNvSpPr/>
          <p:nvPr/>
        </p:nvSpPr>
        <p:spPr>
          <a:xfrm>
            <a:off x="1007364" y="1758696"/>
            <a:ext cx="16434815" cy="7057643"/>
          </a:xfrm>
          <a:custGeom>
            <a:avLst/>
            <a:gdLst/>
            <a:ahLst/>
            <a:cxnLst/>
            <a:rect l="l" t="t" r="r" b="b"/>
            <a:pathLst>
              <a:path w="16434815" h="7057643">
                <a:moveTo>
                  <a:pt x="0" y="7057643"/>
                </a:moveTo>
                <a:lnTo>
                  <a:pt x="16434815" y="7057643"/>
                </a:lnTo>
                <a:lnTo>
                  <a:pt x="16434815" y="0"/>
                </a:lnTo>
                <a:lnTo>
                  <a:pt x="0" y="0"/>
                </a:lnTo>
                <a:close/>
              </a:path>
            </a:pathLst>
          </a:custGeom>
          <a:ln w="76200"/>
        </p:spPr>
        <p:style>
          <a:lnRef idx="2">
            <a:srgbClr val="F0901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extBox 8"/>
          <p:cNvSpPr txBox="1"/>
          <p:nvPr/>
        </p:nvSpPr>
        <p:spPr>
          <a:xfrm>
            <a:off x="3572578" y="166559"/>
            <a:ext cx="11431262" cy="101238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CALENDARUL  ÎNSCRIERILOR</a:t>
            </a:r>
            <a:endParaRPr sz="6600" dirty="0"/>
          </a:p>
        </p:txBody>
      </p:sp>
      <p:sp>
        <p:nvSpPr>
          <p:cNvPr id="9" name="TextBox 9"/>
          <p:cNvSpPr txBox="1"/>
          <p:nvPr/>
        </p:nvSpPr>
        <p:spPr>
          <a:xfrm>
            <a:off x="12435005" y="4347138"/>
            <a:ext cx="3565208" cy="380597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libere după finalizarea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</a:pPr>
            <a:endParaRPr sz="2800" dirty="0"/>
          </a:p>
          <a:p>
            <a:pPr marL="14224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finalizarea</a:t>
            </a:r>
            <a:endParaRPr sz="2800" dirty="0"/>
          </a:p>
        </p:txBody>
      </p:sp>
      <p:sp>
        <p:nvSpPr>
          <p:cNvPr id="10" name="TextBox 10"/>
          <p:cNvSpPr txBox="1"/>
          <p:nvPr/>
        </p:nvSpPr>
        <p:spPr>
          <a:xfrm>
            <a:off x="1459046" y="1938805"/>
            <a:ext cx="15363501" cy="64968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 2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5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mai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– 18 </a:t>
            </a:r>
            <a:r>
              <a:rPr lang="en-GB"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iunie</a:t>
            </a:r>
            <a:r>
              <a:rPr lang="en-GB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202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</a:t>
            </a:r>
            <a:r>
              <a:rPr sz="2800" b="0" i="0" u="sng" strike="noStrike" dirty="0">
                <a:solidFill>
                  <a:srgbClr val="0070C0"/>
                </a:solidFill>
                <a:latin typeface="GdPictureBackupFont"/>
                <a:cs typeface="GdPictureBackupFont"/>
              </a:rPr>
              <a:t> ETAPAI de ÎNSCRIERI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❑ 2</a:t>
            </a:r>
            <a:r>
              <a:rPr lang="ro-RO"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5</a:t>
            </a:r>
            <a:r>
              <a:rPr lang="en-GB"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- 29</a:t>
            </a:r>
            <a:r>
              <a:rPr lang="ro-RO"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mai </a:t>
            </a:r>
            <a:r>
              <a:rPr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202</a:t>
            </a:r>
            <a:r>
              <a:rPr lang="ro-RO"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6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</a:t>
            </a:r>
            <a:r>
              <a:rPr sz="2800" b="0" i="0" u="sng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 err="1">
                <a:solidFill>
                  <a:srgbClr val="FF0000"/>
                </a:solidFill>
                <a:latin typeface="GdPictureBackupFont"/>
                <a:cs typeface="GdPictureBackupFont"/>
              </a:rPr>
              <a:t>Colectarea</a:t>
            </a:r>
            <a:r>
              <a:rPr lang="ro-RO" sz="2800" b="0" i="0" u="sng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 err="1">
                <a:solidFill>
                  <a:srgbClr val="FF0000"/>
                </a:solidFill>
                <a:latin typeface="GdPictureBackupFont"/>
                <a:cs typeface="GdPictureBackupFont"/>
              </a:rPr>
              <a:t>cererilor</a:t>
            </a:r>
            <a:r>
              <a:rPr lang="ro-RO" sz="2800" b="0" i="0" u="sng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de</a:t>
            </a:r>
            <a:r>
              <a:rPr lang="ro-RO" sz="2800" b="0" i="0" u="sng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 err="1">
                <a:solidFill>
                  <a:srgbClr val="FF0000"/>
                </a:solidFill>
                <a:latin typeface="GdPictureBackupFont"/>
                <a:cs typeface="GdPictureBackupFont"/>
              </a:rPr>
              <a:t>înscriere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 </a:t>
            </a:r>
            <a:r>
              <a:rPr lang="it-IT" sz="2800" dirty="0">
                <a:solidFill>
                  <a:srgbClr val="000000"/>
                </a:solidFill>
                <a:latin typeface="GdPictureBackupFont"/>
                <a:cs typeface="GdPictureBackupFont"/>
              </a:rPr>
              <a:t>29 mai -08 iunie 2026 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= Procesarea cererilor din faza I –prima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opțiune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 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09-12 iunie 2026 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= Procesarea cererilor din faza a II-a –a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doua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opțiune</a:t>
            </a:r>
            <a:endParaRPr sz="2800" dirty="0"/>
          </a:p>
          <a:p>
            <a:pPr marL="330200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15-17 iunie 2026 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= Procesarea cererilor din faza a III-a –a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treia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opțiune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B050"/>
                </a:solidFill>
                <a:latin typeface="Wingdings"/>
                <a:cs typeface="Wingdings"/>
              </a:rPr>
              <a:t></a:t>
            </a:r>
            <a:r>
              <a:rPr sz="28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1</a:t>
            </a:r>
            <a:r>
              <a:rPr lang="ro-RO" sz="28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8</a:t>
            </a:r>
            <a:r>
              <a:rPr sz="28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none" strike="noStrike" dirty="0" err="1">
                <a:solidFill>
                  <a:srgbClr val="00B050"/>
                </a:solidFill>
                <a:latin typeface="GdPictureBackupFont"/>
                <a:cs typeface="GdPictureBackupFont"/>
              </a:rPr>
              <a:t>iunie</a:t>
            </a:r>
            <a:r>
              <a:rPr sz="28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202</a:t>
            </a:r>
            <a:r>
              <a:rPr lang="ro-RO" sz="28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6</a:t>
            </a:r>
            <a:r>
              <a:rPr sz="28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, ora 14:00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</a:t>
            </a:r>
            <a:r>
              <a:rPr sz="2800" b="0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Afișarea rezultatelor și a numărului de locuri</a:t>
            </a:r>
            <a:endParaRPr sz="2800" dirty="0"/>
          </a:p>
          <a:p>
            <a:pPr marL="419100" indent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sz="2800" b="0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Etapei I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0000"/>
                </a:solidFill>
                <a:latin typeface="Wingdings"/>
                <a:cs typeface="Wingdings"/>
              </a:rPr>
              <a:t>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ro-RO" sz="2800" dirty="0">
                <a:solidFill>
                  <a:srgbClr val="000000"/>
                </a:solidFill>
                <a:latin typeface="GdPictureBackupFont"/>
                <a:cs typeface="GdPictureBackupFont"/>
              </a:rPr>
              <a:t>22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iunie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-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09 iulie 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202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</a:t>
            </a:r>
            <a:r>
              <a:rPr sz="2800" b="0" i="0" u="sng" strike="noStrike" dirty="0">
                <a:solidFill>
                  <a:srgbClr val="7030A0"/>
                </a:solidFill>
                <a:latin typeface="GdPictureBackupFont"/>
                <a:cs typeface="GdPictureBackupFont"/>
              </a:rPr>
              <a:t>  ETAPA</a:t>
            </a:r>
            <a:r>
              <a:rPr lang="ro-RO" sz="2800" b="0" i="0" u="sng" strike="noStrike" dirty="0">
                <a:solidFill>
                  <a:srgbClr val="7030A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 err="1">
                <a:solidFill>
                  <a:srgbClr val="7030A0"/>
                </a:solidFill>
                <a:latin typeface="GdPictureBackupFont"/>
                <a:cs typeface="GdPictureBackupFont"/>
              </a:rPr>
              <a:t>aII</a:t>
            </a:r>
            <a:r>
              <a:rPr sz="2800" b="0" i="0" u="sng" strike="noStrike" dirty="0">
                <a:solidFill>
                  <a:srgbClr val="7030A0"/>
                </a:solidFill>
                <a:latin typeface="GdPictureBackupFont"/>
                <a:cs typeface="GdPictureBackupFont"/>
              </a:rPr>
              <a:t>-a</a:t>
            </a:r>
            <a:r>
              <a:rPr lang="ro-RO" sz="2800" b="0" i="0" u="sng" strike="noStrike" dirty="0">
                <a:solidFill>
                  <a:srgbClr val="7030A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>
                <a:solidFill>
                  <a:srgbClr val="7030A0"/>
                </a:solidFill>
                <a:latin typeface="GdPictureBackupFont"/>
                <a:cs typeface="GdPictureBackupFont"/>
              </a:rPr>
              <a:t>de</a:t>
            </a:r>
            <a:r>
              <a:rPr lang="ro-RO" sz="2800" b="0" i="0" u="sng" strike="noStrike" dirty="0">
                <a:solidFill>
                  <a:srgbClr val="7030A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>
                <a:solidFill>
                  <a:srgbClr val="7030A0"/>
                </a:solidFill>
                <a:latin typeface="GdPictureBackupFont"/>
                <a:cs typeface="GdPictureBackupFont"/>
              </a:rPr>
              <a:t>ÎNSCRIERI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❑ </a:t>
            </a:r>
            <a:r>
              <a:rPr lang="ro-RO"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22 </a:t>
            </a:r>
            <a:r>
              <a:rPr lang="en-GB"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– 26 </a:t>
            </a:r>
            <a:r>
              <a:rPr lang="ro-RO"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iunie </a:t>
            </a:r>
            <a:r>
              <a:rPr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202</a:t>
            </a:r>
            <a:r>
              <a:rPr lang="ro-RO"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6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</a:t>
            </a:r>
            <a:r>
              <a:rPr sz="2800" b="0" i="0" u="sng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 err="1">
                <a:solidFill>
                  <a:srgbClr val="FF0000"/>
                </a:solidFill>
                <a:latin typeface="GdPictureBackupFont"/>
                <a:cs typeface="GdPictureBackupFont"/>
              </a:rPr>
              <a:t>Colectarea</a:t>
            </a:r>
            <a:r>
              <a:rPr lang="ro-RO" sz="2800" b="0" i="0" u="sng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 err="1">
                <a:solidFill>
                  <a:srgbClr val="FF0000"/>
                </a:solidFill>
                <a:latin typeface="GdPictureBackupFont"/>
                <a:cs typeface="GdPictureBackupFont"/>
              </a:rPr>
              <a:t>cererilor</a:t>
            </a:r>
            <a:r>
              <a:rPr lang="ro-RO" sz="2800" b="0" i="0" u="sng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de</a:t>
            </a:r>
            <a:r>
              <a:rPr lang="ro-RO" sz="2800" b="0" i="0" u="sng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 err="1">
                <a:solidFill>
                  <a:srgbClr val="FF0000"/>
                </a:solidFill>
                <a:latin typeface="GdPictureBackupFont"/>
                <a:cs typeface="GdPictureBackupFont"/>
              </a:rPr>
              <a:t>înscriere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 </a:t>
            </a:r>
            <a:r>
              <a:rPr lang="it-IT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29 iunie – 1 iulie 2026 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= Procesarea cererilor din faza I –prima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opțiune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 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02 – 06 iulie 2026  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= Procesarea cererilor din faza a II-a –a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doua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opțiune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 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07- 08 iulie 2026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= Procesarea cererilor din faza a III-a –a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treia</a:t>
            </a:r>
            <a:r>
              <a:rPr lang="ro-RO"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opțiune</a:t>
            </a:r>
            <a:endParaRPr sz="2800" dirty="0"/>
          </a:p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B050"/>
                </a:solidFill>
                <a:latin typeface="Wingdings"/>
                <a:cs typeface="Wingdings"/>
              </a:rPr>
              <a:t></a:t>
            </a:r>
            <a:r>
              <a:rPr sz="28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</a:t>
            </a:r>
            <a:r>
              <a:rPr lang="ro-RO" sz="28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9</a:t>
            </a:r>
            <a:r>
              <a:rPr sz="28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none" strike="noStrike" dirty="0" err="1">
                <a:solidFill>
                  <a:srgbClr val="00B050"/>
                </a:solidFill>
                <a:latin typeface="GdPictureBackupFont"/>
                <a:cs typeface="GdPictureBackupFont"/>
              </a:rPr>
              <a:t>iulie</a:t>
            </a:r>
            <a:r>
              <a:rPr sz="28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202</a:t>
            </a:r>
            <a:r>
              <a:rPr lang="ro-RO" sz="28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6</a:t>
            </a:r>
            <a:r>
              <a:rPr sz="28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, ora 14:00</a:t>
            </a: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</a:t>
            </a:r>
            <a:r>
              <a:rPr sz="2800" b="0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Afișarea rezultatelor și a numărului de locuri libere după</a:t>
            </a:r>
            <a:endParaRPr sz="2800" dirty="0"/>
          </a:p>
          <a:p>
            <a:pPr marL="419100" indent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lang="en-GB" sz="2800" b="0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E</a:t>
            </a:r>
            <a:r>
              <a:rPr sz="2800" b="0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tapei</a:t>
            </a:r>
            <a:r>
              <a:rPr lang="ro-RO" sz="2800" b="0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0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 II-a</a:t>
            </a:r>
            <a:endParaRPr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Freeform: Shape 5"/>
          <p:cNvSpPr/>
          <p:nvPr/>
        </p:nvSpPr>
        <p:spPr>
          <a:xfrm>
            <a:off x="1943100" y="1766316"/>
            <a:ext cx="12816839" cy="2225039"/>
          </a:xfrm>
          <a:custGeom>
            <a:avLst/>
            <a:gdLst/>
            <a:ahLst/>
            <a:cxnLst/>
            <a:rect l="l" t="t" r="r" b="b"/>
            <a:pathLst>
              <a:path w="12816839" h="2225039">
                <a:moveTo>
                  <a:pt x="0" y="2225039"/>
                </a:moveTo>
                <a:lnTo>
                  <a:pt x="12816839" y="2225039"/>
                </a:lnTo>
                <a:lnTo>
                  <a:pt x="12816839" y="0"/>
                </a:lnTo>
                <a:lnTo>
                  <a:pt x="0" y="0"/>
                </a:lnTo>
                <a:close/>
              </a:path>
            </a:pathLst>
          </a:custGeom>
          <a:ln w="76200"/>
        </p:spPr>
        <p:style>
          <a:lnRef idx="2">
            <a:srgbClr val="F0901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extBox 6"/>
          <p:cNvSpPr txBox="1"/>
          <p:nvPr/>
        </p:nvSpPr>
        <p:spPr>
          <a:xfrm>
            <a:off x="2379314" y="291096"/>
            <a:ext cx="12210933" cy="29504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4511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 u="none" strike="noStrike" dirty="0">
                <a:solidFill>
                  <a:srgbClr val="F09010"/>
                </a:solidFill>
                <a:latin typeface="GdPictureBackupFont"/>
                <a:cs typeface="GdPictureBackupFont"/>
              </a:rPr>
              <a:t>CALENDARUL    ETAPEI  DE   AJUSTĂRI</a:t>
            </a:r>
            <a:endParaRPr sz="40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0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0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sz="20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B050"/>
                </a:solidFill>
                <a:latin typeface="Wingdings"/>
                <a:cs typeface="Wingdings"/>
              </a:rPr>
              <a:t></a:t>
            </a:r>
            <a:r>
              <a:rPr sz="20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  </a:t>
            </a:r>
            <a:r>
              <a:rPr lang="ro-RO" sz="20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17-27 </a:t>
            </a:r>
            <a:r>
              <a:rPr sz="20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august 202</a:t>
            </a:r>
            <a:r>
              <a:rPr lang="ro-RO" sz="20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6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</a:t>
            </a:r>
            <a:r>
              <a:rPr sz="2000" b="0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Etapa de  AJUSTĂRI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(completarea cererilor de înscriere pentru copiii care nu au</a:t>
            </a:r>
            <a:endParaRPr sz="2000" dirty="0"/>
          </a:p>
          <a:p>
            <a:pPr marL="419100" indent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fost înscriși în primele două etape din lipsă de locuri sau din diferite alte motive)</a:t>
            </a:r>
            <a:endParaRPr sz="2000" dirty="0"/>
          </a:p>
          <a:p>
            <a:pPr marL="0" indent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B0F0"/>
                </a:solidFill>
                <a:latin typeface="Wingdings"/>
                <a:cs typeface="Wingdings"/>
              </a:rPr>
              <a:t></a:t>
            </a:r>
            <a:r>
              <a:rPr sz="2000" b="1" i="0" u="none" strike="noStrike" dirty="0">
                <a:solidFill>
                  <a:srgbClr val="00B0F0"/>
                </a:solidFill>
                <a:latin typeface="GdPictureBackupFont"/>
                <a:cs typeface="GdPictureBackupFont"/>
              </a:rPr>
              <a:t>   2</a:t>
            </a:r>
            <a:r>
              <a:rPr lang="ro-RO" sz="2000" b="1" i="0" u="none" strike="noStrike" dirty="0">
                <a:solidFill>
                  <a:srgbClr val="00B0F0"/>
                </a:solidFill>
                <a:latin typeface="GdPictureBackupFont"/>
                <a:cs typeface="GdPictureBackupFont"/>
              </a:rPr>
              <a:t>8</a:t>
            </a:r>
            <a:r>
              <a:rPr sz="2000" b="1" i="0" u="none" strike="noStrike" dirty="0">
                <a:solidFill>
                  <a:srgbClr val="00B0F0"/>
                </a:solidFill>
                <a:latin typeface="GdPictureBackupFont"/>
                <a:cs typeface="GdPictureBackupFont"/>
              </a:rPr>
              <a:t> august 202</a:t>
            </a:r>
            <a:r>
              <a:rPr lang="ro-RO" sz="2000" b="1" i="0" u="none" strike="noStrike" dirty="0">
                <a:solidFill>
                  <a:srgbClr val="00B0F0"/>
                </a:solidFill>
                <a:latin typeface="GdPictureBackupFont"/>
                <a:cs typeface="GdPictureBackupFont"/>
              </a:rPr>
              <a:t>6</a:t>
            </a:r>
            <a:r>
              <a:rPr sz="2000" b="1" i="0" u="none" strike="noStrike" dirty="0">
                <a:solidFill>
                  <a:srgbClr val="00B0F0"/>
                </a:solidFill>
                <a:latin typeface="GdPictureBackupFont"/>
                <a:cs typeface="GdPictureBackupFont"/>
              </a:rPr>
              <a:t>, ora 14:00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</a:t>
            </a:r>
            <a:r>
              <a:rPr sz="2000" b="0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Afișarea rezultatelor și a numărului de locuri libere după finalizarea etapei de ajustări</a:t>
            </a:r>
            <a:endParaRPr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717446" y="558361"/>
            <a:ext cx="17401760" cy="64950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7719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0" b="0" i="0" u="none" strike="noStrike" dirty="0">
                <a:solidFill>
                  <a:srgbClr val="C00000"/>
                </a:solidFill>
                <a:latin typeface="GdPictureBackupFont"/>
                <a:cs typeface="GdPictureBackupFont"/>
              </a:rPr>
              <a:t>ETAPA  DE  REÎNSCRIERI</a:t>
            </a:r>
            <a:endParaRPr sz="7200" dirty="0"/>
          </a:p>
          <a:p>
            <a:pPr marL="664210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1</a:t>
            </a:r>
            <a:r>
              <a:rPr lang="ro-RO"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8</a:t>
            </a: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- 2</a:t>
            </a:r>
            <a:r>
              <a:rPr lang="ro-RO"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2</a:t>
            </a: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54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mai</a:t>
            </a: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202</a:t>
            </a:r>
            <a:r>
              <a:rPr lang="ro-RO"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endParaRPr sz="5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endParaRPr sz="32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Sunt reînscriși copiii care au frecventat unitatea de învățământ în anul școlar curent și care urmează</a:t>
            </a:r>
            <a:endParaRPr sz="3200" dirty="0"/>
          </a:p>
          <a:p>
            <a:pPr marL="0" indent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</a:pPr>
            <a:r>
              <a:rPr sz="3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să o frecventeze și în anul școlar următor, ca urmare a exprimării acestei opțiuni de către părinții/</a:t>
            </a:r>
            <a:endParaRPr sz="3200" dirty="0"/>
          </a:p>
          <a:p>
            <a: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</a:pPr>
            <a:r>
              <a:rPr sz="3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reprezentanții legali ai acestora, printr-o cerere scrisă.</a:t>
            </a:r>
            <a:endParaRPr sz="32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sz="32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Pentru unitățile de învățământ care au și grupe de nivel antepreșcolar, în baza continuității, </a:t>
            </a:r>
            <a:r>
              <a:rPr sz="32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copiii</a:t>
            </a:r>
            <a:r>
              <a:rPr sz="3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de</a:t>
            </a:r>
            <a:r>
              <a:rPr lang="ro-RO" sz="3200" dirty="0"/>
              <a:t> </a:t>
            </a:r>
            <a:r>
              <a:rPr sz="3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3 ani din grupa mare de la creșă pot fi reînscriși în grupa mică de la grădiniță (în</a:t>
            </a:r>
            <a:r>
              <a:rPr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limita locurilor</a:t>
            </a:r>
            <a:endParaRPr sz="3200" dirty="0"/>
          </a:p>
          <a:p>
            <a:pPr marL="0" indent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disponibile pentru acest nivel de </a:t>
            </a:r>
            <a:r>
              <a:rPr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vârstă</a:t>
            </a:r>
            <a:r>
              <a:rPr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prin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aplicarea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criteriilor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generale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şi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specifice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de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departajare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prevăzute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la art. 11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alin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. (3)</a:t>
            </a:r>
            <a:r>
              <a:rPr lang="ro-RO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din OME nr. 4018/2024 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.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Unitatea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de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învăţământ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informează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părinţii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cu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privire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la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necesitatea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depunerii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documentelor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justificative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pentru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îndeplinirea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criteriilor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generale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şi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specifice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de </a:t>
            </a:r>
            <a:r>
              <a:rPr lang="en-GB" sz="3200" b="1" i="1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departajare</a:t>
            </a:r>
            <a:r>
              <a:rPr lang="en-GB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.</a:t>
            </a:r>
            <a:r>
              <a:rPr lang="ro-RO" sz="3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endParaRPr sz="3200" dirty="0"/>
          </a:p>
        </p:txBody>
      </p:sp>
      <p:sp>
        <p:nvSpPr>
          <p:cNvPr id="8" name="TextBox 8"/>
          <p:cNvSpPr txBox="1"/>
          <p:nvPr/>
        </p:nvSpPr>
        <p:spPr>
          <a:xfrm>
            <a:off x="475297" y="1899399"/>
            <a:ext cx="463550" cy="39795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lnSpc>
                <a:spcPct val="46875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• •</a:t>
            </a:r>
            <a:endParaRPr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65402" y="470865"/>
            <a:ext cx="17671586" cy="84266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45720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ETAPA  I de  ÎNSCRIERI</a:t>
            </a:r>
            <a:endParaRPr sz="7200" dirty="0"/>
          </a:p>
          <a:p>
            <a:pPr marL="6337300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2</a:t>
            </a:r>
            <a:r>
              <a:rPr lang="ro-RO"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5</a:t>
            </a: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mai – </a:t>
            </a:r>
            <a:r>
              <a:rPr lang="ro-RO"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1</a:t>
            </a:r>
            <a:r>
              <a:rPr lang="ro-RO" sz="5400" b="1" dirty="0">
                <a:solidFill>
                  <a:srgbClr val="000000"/>
                </a:solidFill>
                <a:latin typeface="GdPictureBackupFont"/>
                <a:cs typeface="GdPictureBackupFont"/>
              </a:rPr>
              <a:t>8</a:t>
            </a: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54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iunie</a:t>
            </a: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202</a:t>
            </a:r>
            <a:r>
              <a:rPr lang="ro-RO"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</a:p>
          <a:p>
            <a:pPr marL="6337300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endParaRPr sz="5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</a:pPr>
            <a:endParaRPr sz="2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•</a:t>
            </a:r>
            <a:r>
              <a:rPr sz="28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 2</a:t>
            </a:r>
            <a:r>
              <a:rPr lang="ro-RO" sz="28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5 </a:t>
            </a:r>
            <a:r>
              <a:rPr sz="2800" b="1" i="0" u="none" strike="noStrike" dirty="0" err="1">
                <a:solidFill>
                  <a:srgbClr val="FF0000"/>
                </a:solidFill>
                <a:latin typeface="GdPictureBackupFont"/>
                <a:cs typeface="GdPictureBackupFont"/>
              </a:rPr>
              <a:t>mai</a:t>
            </a:r>
            <a:r>
              <a:rPr sz="28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– </a:t>
            </a:r>
            <a:r>
              <a:rPr lang="en-GB" sz="28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29 </a:t>
            </a:r>
            <a:r>
              <a:rPr lang="en-GB" sz="2800" b="1" i="0" u="none" strike="noStrike" dirty="0" err="1">
                <a:solidFill>
                  <a:srgbClr val="FF0000"/>
                </a:solidFill>
                <a:latin typeface="GdPictureBackupFont"/>
                <a:cs typeface="GdPictureBackupFont"/>
              </a:rPr>
              <a:t>mai</a:t>
            </a:r>
            <a:r>
              <a:rPr lang="en-GB" sz="28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202</a:t>
            </a:r>
            <a:r>
              <a:rPr lang="ro-RO" sz="28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6</a:t>
            </a: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</a:t>
            </a:r>
            <a:r>
              <a:rPr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Colectarea</a:t>
            </a:r>
            <a:r>
              <a:rPr lang="ro-RO"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cererilor</a:t>
            </a:r>
            <a:r>
              <a:rPr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-tip</a:t>
            </a:r>
            <a:r>
              <a:rPr lang="ro-RO"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de</a:t>
            </a:r>
            <a:r>
              <a:rPr lang="ro-RO"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înscriere</a:t>
            </a:r>
            <a:r>
              <a:rPr lang="ro-RO"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și</a:t>
            </a:r>
            <a:r>
              <a:rPr lang="ro-RO"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</a:t>
            </a:r>
            <a:r>
              <a:rPr lang="ro-RO"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documentelor</a:t>
            </a:r>
            <a:r>
              <a:rPr lang="ro-RO"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solicitate</a:t>
            </a:r>
            <a:r>
              <a:rPr lang="ro-RO"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conform</a:t>
            </a:r>
            <a:r>
              <a:rPr lang="ro-RO"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procedurii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•</a:t>
            </a: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FAZA I (</a:t>
            </a:r>
            <a:r>
              <a:rPr lang="en-GB"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02</a:t>
            </a:r>
            <a:r>
              <a:rPr lang="ro-RO"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– 08 iunie 2026</a:t>
            </a: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) – se evaluează cererile-tip de înscriere de la unitățile exprimate ca primă opțiune și se</a:t>
            </a:r>
            <a:endParaRPr sz="2800" dirty="0"/>
          </a:p>
          <a:p>
            <a:pPr marL="80010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generează lista cererilor respinse;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•</a:t>
            </a: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FAZA  a II-a (</a:t>
            </a:r>
            <a:r>
              <a:rPr lang="ro-RO"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09- 12 </a:t>
            </a:r>
            <a:r>
              <a:rPr sz="28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iunie</a:t>
            </a: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202</a:t>
            </a:r>
            <a:r>
              <a:rPr lang="ro-RO"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) – se evaluează cererile-tip de înscriere respinse în Faza  I, de la unitățile de</a:t>
            </a:r>
            <a:endParaRPr sz="2800" dirty="0"/>
          </a:p>
          <a:p>
            <a:pPr marL="31750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învățământ exprimate ca a </a:t>
            </a:r>
            <a:r>
              <a:rPr sz="28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doua</a:t>
            </a: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opțiune</a:t>
            </a: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și se generează lista cererilor respinse;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23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•</a:t>
            </a: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FAZA a III-a (</a:t>
            </a:r>
            <a:r>
              <a:rPr lang="ro-RO"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15 – 17 </a:t>
            </a: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iunie</a:t>
            </a: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202</a:t>
            </a:r>
            <a:r>
              <a:rPr lang="ro-RO"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) – se evaluează cererile-tip de înscriere respinse în Faza a II-a, de la unitățile de</a:t>
            </a:r>
            <a:endParaRPr sz="2800" dirty="0"/>
          </a:p>
          <a:p>
            <a:pPr marL="30480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învățământ exprimate ca a treia opțiune, și se generează lista cererilor respinse.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•</a:t>
            </a:r>
            <a:r>
              <a:rPr sz="28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  1</a:t>
            </a:r>
            <a:r>
              <a:rPr lang="ro-RO" sz="28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8</a:t>
            </a:r>
            <a:r>
              <a:rPr sz="28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</a:t>
            </a:r>
            <a:r>
              <a:rPr sz="2800" b="1" i="0" u="none" strike="noStrike" dirty="0" err="1">
                <a:solidFill>
                  <a:srgbClr val="FF0000"/>
                </a:solidFill>
                <a:latin typeface="GdPictureBackupFont"/>
                <a:cs typeface="GdPictureBackupFont"/>
              </a:rPr>
              <a:t>iunie</a:t>
            </a:r>
            <a:r>
              <a:rPr sz="28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 202</a:t>
            </a:r>
            <a:r>
              <a:rPr lang="ro-RO" sz="28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6</a:t>
            </a:r>
            <a:r>
              <a:rPr sz="28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, ora 14.00</a:t>
            </a: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 AFIȘAREA REZULTATELOR  ȘI A NUMĂRULUI DE LOCURI RĂMASE LIBERE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endParaRPr sz="28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NOTĂ: Părinții pot ridica dosarele respinse, de la unitatea de învățământ la care au fost depuse,</a:t>
            </a:r>
            <a:r>
              <a:rPr sz="28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în 5 zile lucrătoare de</a:t>
            </a:r>
            <a:endParaRPr sz="2800" dirty="0"/>
          </a:p>
          <a:p>
            <a:pPr marL="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2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la data afișării rezultatelor finale ale etapei.</a:t>
            </a:r>
            <a:endParaRPr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77547" y="260710"/>
            <a:ext cx="17793774" cy="91000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9116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0" b="0" i="0" u="none" strike="noStrike" dirty="0">
                <a:solidFill>
                  <a:srgbClr val="5F2C16"/>
                </a:solidFill>
                <a:latin typeface="GdPictureBackupFont"/>
                <a:cs typeface="GdPictureBackupFont"/>
              </a:rPr>
              <a:t>ETAPA  a II-a de  ÎNSCRIERI</a:t>
            </a:r>
            <a:endParaRPr sz="7200" dirty="0"/>
          </a:p>
          <a:p>
            <a:pPr marL="6515100" indent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</a:pPr>
            <a:r>
              <a:rPr lang="ro-RO" sz="5400" b="1" dirty="0">
                <a:solidFill>
                  <a:srgbClr val="000000"/>
                </a:solidFill>
                <a:latin typeface="GdPictureBackupFont"/>
                <a:cs typeface="GdPictureBackupFont"/>
              </a:rPr>
              <a:t>22</a:t>
            </a: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iunie - </a:t>
            </a:r>
            <a:r>
              <a:rPr lang="ro-RO"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09</a:t>
            </a: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54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iulie</a:t>
            </a: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202</a:t>
            </a:r>
            <a:r>
              <a:rPr lang="ro-RO"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endParaRPr sz="5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</a:pPr>
            <a:endParaRPr sz="26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!!!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În această etapă se asigură înscrierea copiilor, pe locurile rămase libere, a copiilor respinși în etapa anterioară sau care nu au</a:t>
            </a:r>
            <a:endParaRPr sz="2600" dirty="0"/>
          </a:p>
          <a:p>
            <a:pPr marL="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depus cerere în prima etapă de înscriere.</a:t>
            </a:r>
            <a:endParaRPr sz="2600" dirty="0"/>
          </a:p>
          <a:p>
            <a: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</a:pPr>
            <a:r>
              <a:rPr sz="2600" b="0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•</a:t>
            </a:r>
            <a:r>
              <a:rPr sz="26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 </a:t>
            </a:r>
            <a:r>
              <a:rPr lang="ro-RO" sz="2600" b="1" dirty="0">
                <a:solidFill>
                  <a:srgbClr val="00B050"/>
                </a:solidFill>
                <a:latin typeface="GdPictureBackupFont"/>
                <a:cs typeface="GdPictureBackupFont"/>
              </a:rPr>
              <a:t>22</a:t>
            </a:r>
            <a:r>
              <a:rPr lang="en-GB" sz="2600" b="1" dirty="0">
                <a:solidFill>
                  <a:srgbClr val="00B050"/>
                </a:solidFill>
                <a:latin typeface="GdPictureBackupFont"/>
                <a:cs typeface="GdPictureBackupFont"/>
              </a:rPr>
              <a:t> – 26 </a:t>
            </a:r>
            <a:r>
              <a:rPr sz="26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 err="1">
                <a:solidFill>
                  <a:srgbClr val="00B050"/>
                </a:solidFill>
                <a:latin typeface="GdPictureBackupFont"/>
                <a:cs typeface="GdPictureBackupFont"/>
              </a:rPr>
              <a:t>iunie</a:t>
            </a:r>
            <a:r>
              <a:rPr sz="26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202</a:t>
            </a:r>
            <a:r>
              <a:rPr lang="ro-RO" sz="26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6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</a:t>
            </a:r>
            <a:r>
              <a:rPr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Colectarea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cererilor</a:t>
            </a:r>
            <a:r>
              <a:rPr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-tip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de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înscriere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și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documentelor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solicitate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conform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procedurii</a:t>
            </a:r>
            <a:endParaRPr sz="2600" dirty="0"/>
          </a:p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6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•</a:t>
            </a:r>
            <a:r>
              <a:rPr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2</a:t>
            </a:r>
            <a:r>
              <a:rPr lang="en-GB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sng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iunie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– 0</a:t>
            </a:r>
            <a:r>
              <a:rPr lang="en-GB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8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iulie </a:t>
            </a:r>
            <a:r>
              <a:rPr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202</a:t>
            </a:r>
            <a:r>
              <a:rPr lang="ro-RO"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 Analiza </a:t>
            </a:r>
            <a:r>
              <a:rPr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dosarelor</a:t>
            </a:r>
            <a:r>
              <a:rPr lang="ro-RO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și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procesarea</a:t>
            </a:r>
            <a:r>
              <a:rPr lang="ro-RO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cererilor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-tip de înscriere, după cum urmează:</a:t>
            </a:r>
            <a:endParaRPr sz="2600" dirty="0"/>
          </a:p>
          <a:p>
            <a:pPr marL="469900" indent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sz="26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•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FAZA  I (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29 </a:t>
            </a:r>
            <a:r>
              <a:rPr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iunie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– 01 </a:t>
            </a:r>
            <a:r>
              <a:rPr lang="en-GB"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iulie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202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) – se evaluează cererile-tip de înscriere de la unitățile exprimate ca primă opțiune și se</a:t>
            </a:r>
            <a:endParaRPr sz="2600" dirty="0"/>
          </a:p>
          <a:p>
            <a:pPr marL="787400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generează lista cererilor respinse;</a:t>
            </a:r>
            <a:endParaRPr sz="2600" dirty="0"/>
          </a:p>
          <a:p>
            <a:pPr marL="0" indent="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sz="26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•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FAZA a II-a (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02 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- 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0</a:t>
            </a:r>
            <a:r>
              <a:rPr lang="en-GB" sz="2600" b="1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iulie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202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) – se evaluează cererile-tip de înscriere respinse în Faza I, de la unitățile de învățământ</a:t>
            </a:r>
            <a:endParaRPr sz="2600" dirty="0"/>
          </a:p>
          <a:p>
            <a:pPr marL="774700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exprimate ca a doua opțiune, și se generează lista cererilor respinse;</a:t>
            </a:r>
            <a:endParaRPr sz="2600" dirty="0"/>
          </a:p>
          <a:p>
            <a:pPr marL="0" indent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6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•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FAZA a III-a (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07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- 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08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iulie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202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) – se evaluează cererile-tip de înscriere respinse în Faza a II-a, de la unitățile de învățământ</a:t>
            </a:r>
            <a:endParaRPr sz="2600" dirty="0"/>
          </a:p>
          <a:p>
            <a:pPr marL="77470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exprimate ca a treia opțiune, și se generează lista cererilor respinse.</a:t>
            </a:r>
            <a:endParaRPr sz="2600" dirty="0"/>
          </a:p>
          <a:p>
            <a:pPr marL="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2600" b="0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•</a:t>
            </a:r>
            <a:r>
              <a:rPr sz="26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  </a:t>
            </a:r>
            <a:r>
              <a:rPr lang="en-GB" sz="26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09</a:t>
            </a:r>
            <a:r>
              <a:rPr sz="26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 err="1">
                <a:solidFill>
                  <a:srgbClr val="00B050"/>
                </a:solidFill>
                <a:latin typeface="GdPictureBackupFont"/>
                <a:cs typeface="GdPictureBackupFont"/>
              </a:rPr>
              <a:t>iulie</a:t>
            </a:r>
            <a:r>
              <a:rPr sz="26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202</a:t>
            </a:r>
            <a:r>
              <a:rPr lang="en-GB" sz="26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6</a:t>
            </a:r>
            <a:r>
              <a:rPr sz="26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, ora 14.00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=   AFIȘAREA</a:t>
            </a:r>
            <a:r>
              <a:rPr lang="ro-RO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REZULTATELOR</a:t>
            </a:r>
            <a:r>
              <a:rPr lang="ro-RO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ȘI</a:t>
            </a:r>
            <a:r>
              <a:rPr lang="ro-RO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    NUMĂRULUI</a:t>
            </a:r>
            <a:r>
              <a:rPr lang="ro-RO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DE</a:t>
            </a:r>
            <a:r>
              <a:rPr lang="ro-RO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LOCURI</a:t>
            </a:r>
            <a:r>
              <a:rPr lang="ro-RO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RĂMASE</a:t>
            </a:r>
            <a:r>
              <a:rPr lang="ro-RO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LIBERE</a:t>
            </a:r>
            <a:endParaRPr sz="26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sz="2600" dirty="0"/>
          </a:p>
          <a:p>
            <a:pPr marL="0" indent="0" algn="l">
              <a:lnSpc>
                <a:spcPct val="105417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NOTĂ:  Părinții pot ridica dosarele respinse, de la unitatea de învățământ la care au fost depuse,</a:t>
            </a:r>
            <a:r>
              <a:rPr sz="26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în 5 zile lucrătoare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de la data</a:t>
            </a:r>
            <a:r>
              <a:rPr sz="26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afișării rezultatelor finale ale etapei.</a:t>
            </a:r>
            <a:endParaRPr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13028" y="254361"/>
            <a:ext cx="17455266" cy="81037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50419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0" b="0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ETAPA de  AJUSTĂRI</a:t>
            </a:r>
            <a:endParaRPr sz="7200" dirty="0"/>
          </a:p>
          <a:p>
            <a:pPr marL="6286500" indent="0" algn="l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</a:pP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1</a:t>
            </a:r>
            <a:r>
              <a:rPr lang="en-GB"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7</a:t>
            </a: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–2</a:t>
            </a:r>
            <a:r>
              <a:rPr lang="en-GB"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7 </a:t>
            </a:r>
            <a:r>
              <a:rPr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august 202</a:t>
            </a:r>
            <a:r>
              <a:rPr lang="en-GB" sz="5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6</a:t>
            </a:r>
            <a:endParaRPr sz="5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6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endParaRPr sz="2600" dirty="0"/>
          </a:p>
          <a:p>
            <a:pPr marL="0" indent="0" algn="just">
              <a:lnSpc>
                <a:spcPct val="11125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!!!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Se derulează la nivelul INSPECTORATULUI ȘCOLAR, în care se colectează și se procesează noi cereri-tip de înscriere și</a:t>
            </a:r>
            <a:r>
              <a:rPr sz="26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documentele depuse/ transmise de părinții/ reprezentanții legali ai copiilor care nu au participat la primele două etape sau nu</a:t>
            </a:r>
            <a:endParaRPr sz="2600" dirty="0"/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au fost înscriși din diferite motive.</a:t>
            </a:r>
            <a:endParaRPr sz="2600" dirty="0"/>
          </a:p>
          <a:p>
            <a:pPr marL="0" indent="0" algn="just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6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✓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Înscrierea se realizează pe locurile rămase libere, precum și în funcție de suplimentările de locuri pe care le pot publica</a:t>
            </a:r>
            <a:endParaRPr sz="2600" dirty="0"/>
          </a:p>
          <a:p>
            <a:pPr marL="444500" indent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inspectoratele școlare.</a:t>
            </a:r>
            <a:endParaRPr sz="2600" dirty="0"/>
          </a:p>
          <a:p>
            <a:pPr marL="0" indent="0" algn="just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6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✓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 În această etapă se soluționează următoarele situații:</a:t>
            </a:r>
            <a:endParaRPr sz="2600" dirty="0"/>
          </a:p>
          <a:p>
            <a:pPr marL="482600" indent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6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▪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 Cu prioritate, cazurile copiilor cu vârsta de 4 și 5 ani, împliniți la începutul anului școlar, rămași neînscriși;</a:t>
            </a:r>
            <a:endParaRPr sz="2600" dirty="0"/>
          </a:p>
          <a:p>
            <a:pPr marL="0" indent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6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▪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 Cazurile copiilor care au solicitat înscrierea în clasa pregătitoare din învățământul primar și NU au fost admiși ca</a:t>
            </a:r>
            <a:endParaRPr sz="2600" dirty="0"/>
          </a:p>
          <a:p>
            <a:pPr marL="927100" indent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urmare a avizului negativ al CMBRAE;</a:t>
            </a:r>
            <a:endParaRPr sz="2600" dirty="0"/>
          </a:p>
          <a:p>
            <a:pPr marL="0" indent="0" algn="just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</a:pPr>
            <a:r>
              <a:rPr sz="26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▪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 Cazurile copiilor cu vârsta de 2 ani care solicită înscrierea în învățământul preșcolar, cu </a:t>
            </a:r>
            <a:r>
              <a:rPr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respectarea</a:t>
            </a:r>
            <a:r>
              <a:rPr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Art.LIII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alin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2. Din Legea nr. 141/2025 </a:t>
            </a:r>
            <a:r>
              <a:rPr lang="en-GB"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privind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unele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lang="en-GB"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măsuri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fiscal-</a:t>
            </a:r>
            <a:r>
              <a:rPr lang="en-GB" sz="2600" b="1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bugetare</a:t>
            </a:r>
            <a:r>
              <a:rPr lang="en-GB" sz="26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.</a:t>
            </a:r>
            <a:endParaRPr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4078713" y="300844"/>
            <a:ext cx="9917985" cy="19793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8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DOCUMENTELE CUPRINSE ÎN</a:t>
            </a:r>
            <a:endParaRPr sz="5800" dirty="0"/>
          </a:p>
          <a:p>
            <a:pPr marL="850900" indent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</a:pPr>
            <a:r>
              <a:rPr sz="58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DOSARUL DE  ÎNSCRIERE</a:t>
            </a:r>
            <a:endParaRPr sz="5800" dirty="0"/>
          </a:p>
        </p:txBody>
      </p:sp>
      <p:sp>
        <p:nvSpPr>
          <p:cNvPr id="8" name="TextBox 8"/>
          <p:cNvSpPr txBox="1"/>
          <p:nvPr/>
        </p:nvSpPr>
        <p:spPr>
          <a:xfrm>
            <a:off x="224054" y="4954203"/>
            <a:ext cx="3148360" cy="41342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4699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CERERE  TIP DE</a:t>
            </a:r>
            <a:endParaRPr sz="2400" dirty="0"/>
          </a:p>
          <a:p>
            <a:pPr marL="774700" indent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ÎNSCRIERE</a:t>
            </a:r>
            <a:endParaRPr sz="2400" dirty="0"/>
          </a:p>
          <a:p>
            <a:pPr marL="215900" indent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Se poate transmite pe mail, prin</a:t>
            </a:r>
            <a:endParaRPr sz="1600" dirty="0"/>
          </a:p>
          <a:p>
            <a:pPr marL="241300" indent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poștă cu confirmare de primire</a:t>
            </a:r>
            <a:endParaRPr sz="1600" dirty="0"/>
          </a:p>
          <a:p>
            <a:pPr marL="3556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sau se poate depune la sediul</a:t>
            </a:r>
            <a:endParaRPr sz="1600" dirty="0"/>
          </a:p>
          <a:p>
            <a:pPr marL="3302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unității de învățământ la care</a:t>
            </a:r>
            <a:endParaRPr sz="1600" dirty="0"/>
          </a:p>
          <a:p>
            <a:pPr marL="2540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părintele/ reprezentantul legal</a:t>
            </a:r>
            <a:endParaRPr sz="1600" dirty="0"/>
          </a:p>
          <a:p>
            <a:pPr marL="2794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dorește înscrierea în perioada</a:t>
            </a:r>
            <a:endParaRPr sz="1600" dirty="0"/>
          </a:p>
          <a:p>
            <a:pPr marL="5334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prevăzute de calendarul</a:t>
            </a:r>
            <a:endParaRPr sz="1600" dirty="0"/>
          </a:p>
          <a:p>
            <a:pPr marL="10541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înscrierilor.</a:t>
            </a:r>
            <a:endParaRPr sz="16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***</a:t>
            </a:r>
            <a:endParaRPr sz="2800" dirty="0"/>
          </a:p>
          <a:p>
            <a:pPr marL="5207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1" u="none" strike="noStrike" dirty="0">
                <a:solidFill>
                  <a:srgbClr val="724209"/>
                </a:solidFill>
                <a:latin typeface="GdPictureBackupFont"/>
                <a:cs typeface="GdPictureBackupFont"/>
              </a:rPr>
              <a:t>Declarația pe proprie</a:t>
            </a:r>
            <a:endParaRPr sz="2000" dirty="0"/>
          </a:p>
          <a:p>
            <a:pPr marL="4318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1" u="none" strike="noStrike" dirty="0">
                <a:solidFill>
                  <a:srgbClr val="724209"/>
                </a:solidFill>
                <a:latin typeface="GdPictureBackupFont"/>
                <a:cs typeface="GdPictureBackupFont"/>
              </a:rPr>
              <a:t>răspundere pentru</a:t>
            </a:r>
            <a:endParaRPr sz="20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1" u="none" strike="noStrike" dirty="0">
                <a:solidFill>
                  <a:srgbClr val="724209"/>
                </a:solidFill>
                <a:latin typeface="GdPictureBackupFont"/>
                <a:cs typeface="GdPictureBackupFont"/>
              </a:rPr>
              <a:t>solicitările depuse on-line.</a:t>
            </a:r>
            <a:endParaRPr sz="2000" dirty="0"/>
          </a:p>
        </p:txBody>
      </p:sp>
      <p:sp>
        <p:nvSpPr>
          <p:cNvPr id="9" name="TextBox 9"/>
          <p:cNvSpPr txBox="1"/>
          <p:nvPr/>
        </p:nvSpPr>
        <p:spPr>
          <a:xfrm>
            <a:off x="3415953" y="4914785"/>
            <a:ext cx="7573520" cy="42378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683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COPIE               COPIEACTEDE         </a:t>
            </a:r>
            <a:r>
              <a:rPr sz="1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ADEVERINȚĂDEANGAJAT</a:t>
            </a:r>
            <a:endParaRPr sz="2400" dirty="0"/>
          </a:p>
          <a:p>
            <a:pPr marL="261620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IDENTITATE           </a:t>
            </a:r>
            <a:r>
              <a:rPr sz="1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PENTRUFIECAREDINTRE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CERTIFICAT</a:t>
            </a:r>
            <a:endParaRPr sz="2400" dirty="0"/>
          </a:p>
          <a:p>
            <a:pPr marL="51181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PĂRINȚI/REPREZENTANT</a:t>
            </a:r>
            <a:endParaRPr sz="16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DENAȘTERE               PĂRINȚI/              </a:t>
            </a:r>
            <a:r>
              <a:rPr sz="1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LEGALSAUADEVERINȚĂ</a:t>
            </a:r>
            <a:endParaRPr sz="24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COPIL              REPREZENTANT           </a:t>
            </a:r>
            <a:r>
              <a:rPr sz="1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PRIVINDPERIOADA</a:t>
            </a:r>
            <a:endParaRPr sz="2400" dirty="0"/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CONCEDIULUIDECREȘTERE</a:t>
            </a:r>
            <a:endParaRPr sz="1600" dirty="0"/>
          </a:p>
          <a:p>
            <a:pPr marL="29845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LEGAL</a:t>
            </a:r>
            <a:endParaRPr sz="2400" dirty="0"/>
          </a:p>
          <a:p>
            <a:pPr marL="50546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ȘIÎNGRIIRECOPIL,PENTRU</a:t>
            </a:r>
            <a:endParaRPr sz="1600" dirty="0"/>
          </a:p>
          <a:p>
            <a:pPr marL="5194300" indent="165100" algn="l">
              <a:lnSpc>
                <a:spcPct val="1475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TIPULDEPROGRAM</a:t>
            </a:r>
            <a:r>
              <a:rPr sz="16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1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PRELUNGIT,RESPECTIV</a:t>
            </a:r>
            <a:endParaRPr sz="1600" dirty="0"/>
          </a:p>
          <a:p>
            <a:pPr marL="52197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PENTRUÎNSCRIEREAÎN</a:t>
            </a:r>
            <a:endParaRPr sz="1600" dirty="0"/>
          </a:p>
          <a:p>
            <a:pPr marL="5486400" indent="25400" algn="l">
              <a:lnSpc>
                <a:spcPct val="146667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ÎNVĂȚĂMÂNTUL</a:t>
            </a:r>
            <a:r>
              <a:rPr sz="16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1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ANTEPREȘCOLAR</a:t>
            </a:r>
            <a:endParaRPr sz="1600" dirty="0"/>
          </a:p>
        </p:txBody>
      </p:sp>
      <p:sp>
        <p:nvSpPr>
          <p:cNvPr id="10" name="TextBox 10"/>
          <p:cNvSpPr txBox="1"/>
          <p:nvPr/>
        </p:nvSpPr>
        <p:spPr>
          <a:xfrm>
            <a:off x="11486936" y="4966661"/>
            <a:ext cx="6050176" cy="36609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DOVADAMODULUIÎN</a:t>
            </a: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          ALTEDOCUMENTE</a:t>
            </a:r>
            <a:endParaRPr sz="2000" dirty="0"/>
          </a:p>
          <a:p>
            <a:pPr marL="30480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CARESEEXERCITĂ</a:t>
            </a: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                DOVEDITOARE</a:t>
            </a:r>
            <a:endParaRPr sz="2000" dirty="0"/>
          </a:p>
          <a:p>
            <a:pPr marL="508000" indent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AUTORITATEA</a:t>
            </a: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                       CAREFAC</a:t>
            </a:r>
            <a:endParaRPr sz="2000" dirty="0"/>
          </a:p>
          <a:p>
            <a:pPr marL="38100" indent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PĂRINTEASCĂȘIUNDE</a:t>
            </a:r>
            <a:endParaRPr sz="2000" dirty="0"/>
          </a:p>
          <a:p>
            <a:pPr marL="39624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OBIECTUL</a:t>
            </a:r>
            <a:endParaRPr sz="24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AFOSTSTABILITĂ</a:t>
            </a: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                  CRITERIILOR</a:t>
            </a:r>
            <a:endParaRPr sz="20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LOCUINȚAMINORULUI</a:t>
            </a:r>
            <a:endParaRPr sz="2000" dirty="0"/>
          </a:p>
          <a:p>
            <a:pPr marL="38735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GENERALE/</a:t>
            </a:r>
            <a:endParaRPr sz="2400" dirty="0"/>
          </a:p>
          <a:p>
            <a:pPr marL="3175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(încazulpărinților</a:t>
            </a:r>
            <a:endParaRPr sz="2000" dirty="0"/>
          </a:p>
          <a:p>
            <a:pPr marL="37719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SPECIFICEDE</a:t>
            </a:r>
            <a:endParaRPr sz="2400" dirty="0"/>
          </a:p>
          <a:p>
            <a:pPr marL="7747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divorțați)</a:t>
            </a: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                         ÎNSCRIERE</a:t>
            </a:r>
            <a:endParaRPr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16" y="193547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136775" y="585161"/>
            <a:ext cx="14106944" cy="79629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DOCUMENTELE CARE VOR FI   ADUSE LA</a:t>
            </a:r>
            <a:endParaRPr sz="5400" dirty="0"/>
          </a:p>
          <a:p>
            <a:pPr marL="21463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ÎNCEPUTUL ANULUI ȘCOLAR</a:t>
            </a:r>
            <a:endParaRPr sz="5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</a:pPr>
            <a:endParaRPr sz="2400" dirty="0"/>
          </a:p>
          <a:p>
            <a:pPr marL="0" indent="0" algn="l">
              <a:lnSpc>
                <a:spcPct val="110417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ADEVERINȚĂMEDICALĂ                           FIȘADEVACCINĂRI/                                  AVIZEPIDEMIOLOGIC,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PENTRUÎNSCRIEREAÎN                                   DOVADADE                                       încaresemenționeazăcă</a:t>
            </a:r>
            <a:endParaRPr sz="2400" dirty="0"/>
          </a:p>
          <a:p>
            <a:pPr marL="53340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COLECTIVITATE                                        VACCINARE,                                   respectivulcopulesteclinic</a:t>
            </a:r>
            <a:endParaRPr sz="2400" dirty="0"/>
          </a:p>
          <a:p>
            <a:pPr marL="0" indent="0" algn="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(emisădemediculde                                întocmităconform                              sănătos,eliberatdemedicul</a:t>
            </a:r>
            <a:endParaRPr sz="2400" dirty="0"/>
          </a:p>
          <a:p>
            <a:pPr marL="1079500" indent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familie)                                    prevederilorelaboratede                               defamiliealcopilului</a:t>
            </a:r>
            <a:endParaRPr sz="2400" dirty="0"/>
          </a:p>
          <a:p>
            <a:pPr marL="5372100" indent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MinisterulSănătății                                     înaintedeaîncepe</a:t>
            </a:r>
            <a:endParaRPr sz="2400" dirty="0"/>
          </a:p>
          <a:p>
            <a:pPr marL="10642600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frecventareagrădiniței</a:t>
            </a:r>
            <a:endParaRPr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27736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759377" y="1167720"/>
            <a:ext cx="17334558" cy="76120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42164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8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PROCEDURA  DE  ÎNSCRIERE</a:t>
            </a:r>
            <a:endParaRPr sz="4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2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2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2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</a:pPr>
            <a:endParaRPr sz="22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➢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Cererea-tip de înscriere se poate transmite prin e-mail, prin poștă, cu confirmare de primire, sau se poate depune la sediul unității</a:t>
            </a:r>
            <a:endParaRPr sz="2200" dirty="0"/>
          </a:p>
          <a:p>
            <a:pPr marL="355600" indent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</a:pP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de învățământ la care  părintele/reprezentantul  legal dorește  înscrierea copilului,  în perioada  prevăzută de calendarul  înscrierii</a:t>
            </a:r>
            <a:endParaRPr sz="2200" dirty="0"/>
          </a:p>
          <a:p>
            <a:pPr marL="381000" indent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copiilor în unități de învățământ preuniversitar cu personalitate  juridică cu grupe de nivel preșcolar  și/sau antepreșcolar.</a:t>
            </a:r>
            <a:endParaRPr sz="22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</a:pPr>
            <a:endParaRPr sz="2200" dirty="0"/>
          </a:p>
          <a:p>
            <a:pPr marL="0" indent="0" algn="r">
              <a:lnSpc>
                <a:spcPct val="144583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➢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A)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În cazul în care</a:t>
            </a:r>
            <a:r>
              <a:rPr sz="2200" b="1" i="1" u="none" strike="noStrike" dirty="0">
                <a:solidFill>
                  <a:srgbClr val="BD582C"/>
                </a:solidFill>
                <a:latin typeface="GdPictureBackupFont"/>
                <a:cs typeface="GdPictureBackupFont"/>
              </a:rPr>
              <a:t> cererea-tip de  înscriere se completează la  sediul  unității de  învățământ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la care se dorește înscrierea copilului, completarea datelor în aplicația informatică se face în prezența părintelui/ reprezentantului legal, de către un membru al comisiei de</a:t>
            </a:r>
            <a:endParaRPr sz="2200" dirty="0"/>
          </a:p>
          <a:p>
            <a:pPr marL="34290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înscriere din unitatea de învățământ. În acest caz, imediat după completarea cererii-tip de înscriere se realizează</a:t>
            </a:r>
            <a:r>
              <a:rPr sz="22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validarea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acesteia.</a:t>
            </a:r>
            <a:endParaRPr sz="22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endParaRPr sz="2200" dirty="0"/>
          </a:p>
          <a:p>
            <a:pPr marL="0" indent="0" algn="r">
              <a:lnSpc>
                <a:spcPct val="144167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➢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B)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În situația</a:t>
            </a:r>
            <a:r>
              <a:rPr sz="2200" b="1" i="1" u="none" strike="noStrike" dirty="0">
                <a:solidFill>
                  <a:srgbClr val="BD582C"/>
                </a:solidFill>
                <a:latin typeface="GdPictureBackupFont"/>
                <a:cs typeface="GdPictureBackupFont"/>
              </a:rPr>
              <a:t> transmiterii prin  e-mail sau prin poștă,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părintele va transmite unității de învățământ declarația-tip pe propria răspundere, cu privire la veridicitatea informațiilor completate în cerere. În acest caz,</a:t>
            </a:r>
            <a:r>
              <a:rPr sz="22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validarea  cererii  se face obligatoriu  la  sediul  unității  de</a:t>
            </a:r>
            <a:endParaRPr sz="2200" dirty="0"/>
          </a:p>
          <a:p>
            <a:pPr marL="36830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2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învățământ,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printr-o programare prealabilă.</a:t>
            </a:r>
            <a:endParaRPr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pic>
        <p:nvPicPr>
          <p:cNvPr id="1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157" y="2628264"/>
            <a:ext cx="280416" cy="373379"/>
          </a:xfrm>
          <a:prstGeom prst="rect">
            <a:avLst/>
          </a:prstGeom>
        </p:spPr>
      </p:pic>
      <p:pic>
        <p:nvPicPr>
          <p:cNvPr id="11" name="Picture 11" descr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157" y="5067300"/>
            <a:ext cx="280416" cy="373379"/>
          </a:xfrm>
          <a:prstGeom prst="rect">
            <a:avLst/>
          </a:prstGeom>
        </p:spPr>
      </p:pic>
      <p:pic>
        <p:nvPicPr>
          <p:cNvPr id="12" name="Picture 12" descr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157" y="7582788"/>
            <a:ext cx="280416" cy="37338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2230637" y="907198"/>
            <a:ext cx="15217792" cy="81923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48514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9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IMPORTANT</a:t>
            </a:r>
            <a:endParaRPr sz="59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</a:pPr>
            <a:endParaRPr sz="2400" dirty="0"/>
          </a:p>
          <a:p>
            <a:pPr marL="0" indent="0" algn="r">
              <a:lnSpc>
                <a:spcPct val="155833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 cazul  înscrierii într-o unitate de învățământ cu personalitate  juridică cu grupe de nivel preșcolar  și/sau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antepreșcolar,  părintele/reprezentantul  legal are posibilitatea  înregistrării a TREI OPȚIUNI în cererea-tip</a:t>
            </a:r>
            <a:endParaRPr sz="2400" dirty="0"/>
          </a:p>
          <a:p>
            <a:pPr marL="0" indent="0" algn="l">
              <a:lnSpc>
                <a:spcPct val="96667"/>
              </a:lnSpc>
              <a:spcBef>
                <a:spcPts val="11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de înscriere.</a:t>
            </a:r>
            <a:r>
              <a:rPr sz="24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În cazul în care NU doresc completarea celor trei opțiuni, vor completa o declarație în aces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sens (model conform procedurii).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endParaRPr sz="2400" dirty="0"/>
          </a:p>
          <a:p>
            <a:pPr marL="0" indent="0" algn="r">
              <a:lnSpc>
                <a:spcPct val="150833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Sistemul  informatic  integrat  al  învățământului din  România  (SIIIR)</a:t>
            </a:r>
            <a:r>
              <a:rPr sz="24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nu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permite  înscrierea la  mai  multe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unități  de  învățământ. În cazul  în care SIIIR  semnalează că pentru  copilul  respectiv  a mai fost depusă o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cerere de înscriere la altă unitate de învățământ, înscrisă în baza de date, întrucât a fost validată, dosarul de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înscriere nu este acceptat și rămâne valabilă opțiunea deja asumată pentru acea unitate de învățământ.</a:t>
            </a:r>
            <a:endParaRPr sz="2400" dirty="0"/>
          </a:p>
          <a:p>
            <a:pPr marL="0" indent="0" algn="r">
              <a:lnSpc>
                <a:spcPct val="157083"/>
              </a:lnSpc>
              <a:spcBef>
                <a:spcPts val="26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FF0000"/>
                </a:solidFill>
                <a:latin typeface="GdPictureBackupFont"/>
                <a:cs typeface="GdPictureBackupFont"/>
              </a:rPr>
              <a:t>Validarea  cererii-tip  de  înscriere este OBLIGATORIE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și se face doar  prin  semnătură la  sediul  unității  de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învățământ la  care  părintele/   reprezentantul  legal  solicită  înscrierea  și  constă  în compararea  datelor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introduse în aplicația informatică cu documentele transmise/ depuse de către acesta.</a:t>
            </a:r>
            <a:endParaRPr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pic>
        <p:nvPicPr>
          <p:cNvPr id="10" name="Picture 10" descr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157" y="2628264"/>
            <a:ext cx="280416" cy="373379"/>
          </a:xfrm>
          <a:prstGeom prst="rect">
            <a:avLst/>
          </a:prstGeom>
        </p:spPr>
      </p:pic>
      <p:pic>
        <p:nvPicPr>
          <p:cNvPr id="11" name="Picture 11" descr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157" y="4536948"/>
            <a:ext cx="280416" cy="373379"/>
          </a:xfrm>
          <a:prstGeom prst="rect">
            <a:avLst/>
          </a:prstGeom>
        </p:spPr>
      </p:pic>
      <p:pic>
        <p:nvPicPr>
          <p:cNvPr id="12" name="Picture 12" descr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157" y="7162546"/>
            <a:ext cx="280416" cy="37338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2250485" y="907198"/>
            <a:ext cx="15271310" cy="77530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48387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9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IMPORTANT</a:t>
            </a:r>
            <a:endParaRPr sz="59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sz="24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  cazul  în care  numărul   solicitărilor  este  mai  mic  sau  egal  cu  numărul  locurilor  libere,  comisia  de</a:t>
            </a:r>
            <a:endParaRPr sz="2400" dirty="0"/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înscriere  și  distribuție   validează   înscrierea  copiilor   respectivi   în  unitatea  de  învățământ  fără  nicio</a:t>
            </a:r>
            <a:endParaRPr sz="2400" dirty="0"/>
          </a:p>
          <a:p>
            <a:pPr marL="0" indent="0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restricție  (art. 19 alin. (2) din Metodologie).</a:t>
            </a:r>
            <a:endParaRPr sz="2400" dirty="0"/>
          </a:p>
          <a:p>
            <a:pPr marL="0" indent="0" algn="ctr">
              <a:lnSpc>
                <a:spcPct val="151667"/>
              </a:lnSpc>
              <a:spcBef>
                <a:spcPts val="22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 cazul în care numărul  solicitărilor  este mai mare decât numărul  locurilor  libere  pentru  fiecare nivel în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parte  (antepreșcolar  și  preșcolar),  comisia de  înscriere și  distribuție  din  unitatea  de  învățământ aplică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criteriile   de  departajare  generale  și  apoi,</a:t>
            </a:r>
            <a:r>
              <a:rPr sz="24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dacă  este necesar,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pe  cele  specifice  (art.  19  alin.  (2)  din</a:t>
            </a:r>
            <a:endParaRPr sz="2400" dirty="0"/>
          </a:p>
          <a:p>
            <a:pPr marL="0" indent="0" algn="ctr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Metodologie).</a:t>
            </a:r>
            <a:endParaRPr sz="24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sz="2400" dirty="0"/>
          </a:p>
          <a:p>
            <a:pPr marL="0" indent="0" algn="ctr">
              <a:lnSpc>
                <a:spcPct val="15625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Locurile  rămase  libere  după  primele  două etape  de  înscriere,  de la  toate  unitățile  de  învățământ din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municipiul  București,  sunt  afișate  la  fiecare  unitate  de  învățământ și pe  site-ul  inspectoratului  școlar,</a:t>
            </a:r>
            <a:endParaRPr sz="2400" dirty="0"/>
          </a:p>
          <a:p>
            <a:pPr marL="0" indent="0" algn="ctr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pentru informarea  părinților/  reprezentanților  legali.</a:t>
            </a:r>
            <a:endParaRPr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928544" y="452949"/>
            <a:ext cx="16086048" cy="88681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956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8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CRITERII   GENERALE DE  DEPARTAJARE</a:t>
            </a:r>
            <a:endParaRPr sz="4800" dirty="0"/>
          </a:p>
          <a:p>
            <a:pPr marL="3619500" indent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sz="4800" b="0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Nivel  ANTEPREȘCOLAR–Art. 11alin.(2)</a:t>
            </a:r>
            <a:endParaRPr sz="4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</a:pPr>
            <a:endParaRPr sz="1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a)  Copilul are 2 ani împliniți până la sfârșitul anului calendaristic în curs.</a:t>
            </a:r>
            <a:endParaRPr sz="1800" dirty="0"/>
          </a:p>
          <a:p>
            <a:pPr marL="0" indent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b)   Domiciliul  copilului/locul de muncă al/a unuia dintre  părinți/al  reprezentantului legal este situat în apropierea unității de învățământ unde</a:t>
            </a:r>
            <a:endParaRPr sz="1800" dirty="0"/>
          </a:p>
          <a:p>
            <a:pPr marL="355600" indent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părintele/  reprezentantul legal depune cererea de înscriere;</a:t>
            </a:r>
            <a:endParaRPr sz="1800" dirty="0"/>
          </a:p>
          <a:p>
            <a:pPr marL="0" indent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c)   Ambii părinți ai copilului/  părintele unic/  reprezentantul legal ai/al copilului lucrează/  părintele prezintă adeverință de reîntoarcere la serviciu,</a:t>
            </a:r>
            <a:endParaRPr sz="1800" dirty="0"/>
          </a:p>
          <a:p>
            <a:pPr marL="34290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în momentul validării cererii/  în termen de 30 zile de la începutul anului școlar, sau părintele  copilului nu beneficiază de indemnizație pentru</a:t>
            </a:r>
            <a:endParaRPr sz="1800" dirty="0"/>
          </a:p>
          <a:p>
            <a:pPr marL="0" indent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creșterea și îngrijirea copilului;  situațiile în care părintele/  reprezentantul legal face dovada existenței unei activități de tip PFA/ SRL se asimilează cu</a:t>
            </a:r>
            <a:endParaRPr sz="1800" dirty="0"/>
          </a:p>
          <a:p>
            <a:pPr marL="330200" indent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cea a părinților  legali care lucrează;</a:t>
            </a:r>
            <a:endParaRPr sz="1800" dirty="0"/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d)  Cel puțin unul dintre  părinți/reprezentantul  legal al copilului urmează o formă de învățământ la zi;</a:t>
            </a:r>
            <a:endParaRPr sz="1800" dirty="0"/>
          </a:p>
          <a:p>
            <a:pPr marL="0" indent="0" algn="just">
              <a:lnSpc>
                <a:spcPct val="150417"/>
              </a:lnSpc>
              <a:spcBef>
                <a:spcPts val="30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e)  Existența  unui  document care dovedește că beneficiază  de tutelă sau de o măsură de protecție  specială  stabilită  în condițiile  Legii nr.  272/2004,</a:t>
            </a:r>
            <a:r>
              <a:rPr sz="1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1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republicată, cu modificările și completările ulterioare;</a:t>
            </a:r>
            <a:endParaRPr sz="1800" dirty="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f)   Existența  unui  document care dovedește că este în grija unui  singur părinte  (familie  monoparentală)/  existența unui document care dovedește că</a:t>
            </a:r>
            <a:r>
              <a:rPr sz="1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1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părintele/ reprezentantul legal al copilului are 3 sau mai mulți copii (familie numeroasă);</a:t>
            </a:r>
            <a:endParaRPr sz="1800" dirty="0"/>
          </a:p>
          <a:p>
            <a:pPr marL="0" indent="0" algn="r">
              <a:lnSpc>
                <a:spcPct val="143750"/>
              </a:lnSpc>
              <a:spcBef>
                <a:spcPts val="20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g)  Ambii  părinți/părintele   unic/reprezentantul  legal  ai/al  copilului  lucrează  sau cel puțin  unul  dintre  ei se  încadrează în una  dintre  situațiile:  (i)</a:t>
            </a:r>
            <a:r>
              <a:rPr sz="18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1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pensionat în conformitate cu prevederile legale; (ii) cu certificat de handicap;  (iii) șomer, în căutarea unui loc de muncă, cu documente doveditoare de</a:t>
            </a:r>
            <a:endParaRPr sz="1800" dirty="0"/>
          </a:p>
          <a:p>
            <a:pPr marL="330200" indent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la agenția pentru ocupare a forței de muncă;</a:t>
            </a:r>
            <a:endParaRPr sz="1800" dirty="0"/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h)  Părintele/  reprezentantul legal al copilului are un alt copil minor aflat în întreținere (până la nivelul clasei a IV-a a învățământului primar)  și/sau un</a:t>
            </a:r>
            <a:endParaRPr sz="1800" dirty="0"/>
          </a:p>
          <a:p>
            <a:pPr marL="34290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sz="18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alt copil înmatriculat în unitatea de învățământ respectivă, în anul școlar pentru care se face înscrierea.</a:t>
            </a:r>
            <a:endParaRPr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215531" y="481607"/>
            <a:ext cx="16266747" cy="88934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194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8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CRITERII   GENERALE  DE  DEPARTAJARE</a:t>
            </a:r>
            <a:endParaRPr sz="4800" dirty="0"/>
          </a:p>
          <a:p>
            <a:pPr marL="4432300" indent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sz="4800" b="0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Nivel PREȘCOLAR–Art.11alin.(3)</a:t>
            </a:r>
            <a:endParaRPr sz="4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0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sz="20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a)  copilul are vârsta de 4 sau 5 ani  împliniți la începutul anului școlar;</a:t>
            </a:r>
            <a:endParaRPr sz="2000" dirty="0"/>
          </a:p>
          <a:p>
            <a:pPr marL="0" indent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b)  domiciliul   copilului/reședința/locul  de muncă  al/a  unuia  dintre  părinți/al/a   reprezentantului  legal este  situat/situată  în apropierea</a:t>
            </a:r>
            <a:endParaRPr sz="2000" dirty="0"/>
          </a:p>
          <a:p>
            <a:pPr marL="35560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unității de învățământ unde  părintele/reprezentantul  legal depune cererea-tip de înscriere;</a:t>
            </a:r>
            <a:endParaRPr sz="2000" dirty="0"/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c)  cel puțin unul dintre  părinți/reprezentantul  legal al copilului urmează o formă de învățământ la zi;</a:t>
            </a:r>
            <a:endParaRPr sz="2000" dirty="0"/>
          </a:p>
          <a:p>
            <a:pPr marL="0" indent="0" algn="just">
              <a:lnSpc>
                <a:spcPct val="146667"/>
              </a:lnSpc>
              <a:spcBef>
                <a:spcPts val="5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d)  existența unui document care dovedește că beneficiază de tutelă sau de o măsură de protecție specială  stabilită în condițiile  Legii nr.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272/2004, republicată, cu modificările și completările ulterioare;</a:t>
            </a:r>
            <a:endParaRPr sz="2000" dirty="0"/>
          </a:p>
          <a:p>
            <a:pPr marL="0" indent="0" algn="just">
              <a:lnSpc>
                <a:spcPct val="145833"/>
              </a:lnSpc>
              <a:spcBef>
                <a:spcPts val="3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e)  existența unui  document care dovedește că este în grija unui  singur părinte  (familie  monoparentală)/  existența unui document care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dovedește că părintele/  reprezentantul legal al copilului are 3 sau mai mulți copii (familie numeroasă);</a:t>
            </a:r>
            <a:endParaRPr sz="2000" dirty="0"/>
          </a:p>
          <a:p>
            <a:pPr marL="0" indent="0" algn="r">
              <a:lnSpc>
                <a:spcPct val="140833"/>
              </a:lnSpc>
              <a:spcBef>
                <a:spcPts val="4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f)   ambii  părinți/părintele   unic/reprezentantul  legal  ai/al  copilului  lucrează  sau cel  puțin  unul  dintre  ei se  încadrează în una  dintre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situațiile: (i) pensionat în conformitate cu prevederile legale;  (ii) cu certificat de handicap;  (iii) șomer, în căutarea unui loc de muncă, cu</a:t>
            </a:r>
            <a:endParaRPr sz="2000" dirty="0"/>
          </a:p>
          <a:p>
            <a:pPr marL="355600" indent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documentedoveditoare de la Agenția pentru Ocuparea Forței de Muncă;</a:t>
            </a:r>
            <a:endParaRPr sz="2000" dirty="0"/>
          </a:p>
          <a:p>
            <a:pPr marL="0" indent="0" algn="just">
              <a:lnSpc>
                <a:spcPct val="147500"/>
              </a:lnSpc>
              <a:spcBef>
                <a:spcPts val="4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g)  existența unui certificat medical de încadrare în grad de handicap a copilului și/sau a certificatului de orientare școlară și profesională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eliberat de CJRAE/CMBRAE;</a:t>
            </a:r>
            <a:endParaRPr sz="2000" dirty="0"/>
          </a:p>
          <a:p>
            <a:pPr marL="0" indent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h)  existența unui  frate/ a unei  surori  înmatriculat/  înmatriculate în unitatea de învățământ respectivă în anul școlar pentru care se face</a:t>
            </a:r>
            <a:endParaRPr sz="2000" dirty="0"/>
          </a:p>
          <a:p>
            <a:pPr marL="355600" indent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înscrierea.</a:t>
            </a:r>
            <a:endParaRPr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145889" y="452949"/>
            <a:ext cx="16060113" cy="88314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956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8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CRITERII  GENERALE  DE  DEPARTAJARE</a:t>
            </a:r>
            <a:endParaRPr sz="4800" dirty="0"/>
          </a:p>
          <a:p>
            <a:pPr marL="4254500" indent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</a:pPr>
            <a:r>
              <a:rPr sz="3200" b="0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(grădiniță comunitară, ludotecă/grup de joacă)</a:t>
            </a:r>
            <a:endParaRPr sz="32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endParaRPr sz="24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a) Domiciliul  copilului/locul de muncă al/a unuia dintre  părinți/al  reprezentantului  legal este situat în apropierea</a:t>
            </a:r>
            <a:endParaRPr sz="2400" dirty="0"/>
          </a:p>
          <a:p>
            <a:pPr marL="342900" indent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unității de învățământ unde părintele/  reprezentantul legal depune cererea de înscriere;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b)Părintele/  reprezentantul legal al copilului are un alt copil minoraflat  în întreținere (până la nivelul clasei a IV-a</a:t>
            </a:r>
            <a:endParaRPr sz="2400" dirty="0"/>
          </a:p>
          <a:p>
            <a:pPr marL="317500" indent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 învățământului primar)  și nu și-a putut înscrie copilul în vârstă de 3 – 6 ani la nicio unitate de învățământ</a:t>
            </a:r>
            <a:endParaRPr sz="2400" dirty="0"/>
          </a:p>
          <a:p>
            <a:pPr marL="0" indent="0" algn="r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preuniversitar cu grupe de nivel preșcolar din apropierea domiciliului</a:t>
            </a:r>
            <a:r>
              <a:rPr sz="24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–</a:t>
            </a:r>
            <a:r>
              <a:rPr sz="2400" b="1" i="1" u="none" strike="noStrike" dirty="0">
                <a:solidFill>
                  <a:srgbClr val="6F7B63"/>
                </a:solidFill>
                <a:latin typeface="GdPictureBackupFont"/>
                <a:cs typeface="GdPictureBackupFont"/>
              </a:rPr>
              <a:t> pentru serviciul de grădiniță comunitară;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c) Existența unei dovezi privind solicitarea  înscrierii copilului într-o unitate de învățământ preuniversitar cu grupe</a:t>
            </a:r>
            <a:endParaRPr sz="2400" dirty="0"/>
          </a:p>
          <a:p>
            <a:pPr marL="33020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de nivel preșcolar și/ sau antepreșcolar și a respingerii acestuia ca urmare a lipsei de locuri –</a:t>
            </a:r>
            <a:r>
              <a:rPr sz="2400" b="1" i="1" u="none" strike="noStrike" dirty="0">
                <a:solidFill>
                  <a:srgbClr val="6F7B63"/>
                </a:solidFill>
                <a:latin typeface="GdPictureBackupFont"/>
                <a:cs typeface="GdPictureBackupFont"/>
              </a:rPr>
              <a:t> atât pentru</a:t>
            </a:r>
            <a:endParaRPr sz="2400" dirty="0"/>
          </a:p>
          <a:p>
            <a:pPr marL="342900" indent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</a:pPr>
            <a:r>
              <a:rPr sz="2400" b="1" i="1" u="none" strike="noStrike" dirty="0">
                <a:solidFill>
                  <a:srgbClr val="6F7B63"/>
                </a:solidFill>
                <a:latin typeface="GdPictureBackupFont"/>
                <a:cs typeface="GdPictureBackupFont"/>
              </a:rPr>
              <a:t>serviciul de grădiniță comunitară, cât și pentru serviciul de tip ludotecă/grup dejoacă;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d)Copilul are vârsta de până la 1 an sau vârsta cuprinsă între 3 și 4 ani și părinții/  reprezentanții legal nu au/ a</a:t>
            </a:r>
            <a:endParaRPr sz="2400" dirty="0"/>
          </a:p>
          <a:p>
            <a:pPr marL="0" indent="0" algn="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făcut dmersuri pentru înscrierea acestuia într-o unitate de învățământ preuniversitar cu grupe de nivel preșcolar</a:t>
            </a:r>
            <a:endParaRPr sz="2400" dirty="0"/>
          </a:p>
          <a:p>
            <a:pPr marL="342900" indent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292828"/>
                </a:solidFill>
                <a:latin typeface="GdPictureBackupFont"/>
                <a:cs typeface="GdPictureBackupFont"/>
              </a:rPr>
              <a:t>și/ sau antepreșcolar –</a:t>
            </a:r>
            <a:r>
              <a:rPr sz="2400" b="1" i="1" u="none" strike="noStrike" dirty="0">
                <a:solidFill>
                  <a:srgbClr val="6F7B63"/>
                </a:solidFill>
                <a:latin typeface="GdPictureBackupFont"/>
                <a:cs typeface="GdPictureBackupFont"/>
              </a:rPr>
              <a:t> pentru serviciul de tip ludotecă/grup de joacă.</a:t>
            </a:r>
            <a:endParaRPr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965743" y="754177"/>
            <a:ext cx="4454332" cy="8994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8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DE  REȚINUT</a:t>
            </a:r>
            <a:endParaRPr sz="5800" dirty="0"/>
          </a:p>
        </p:txBody>
      </p:sp>
      <p:sp>
        <p:nvSpPr>
          <p:cNvPr id="8" name="TextBox 8"/>
          <p:cNvSpPr txBox="1"/>
          <p:nvPr/>
        </p:nvSpPr>
        <p:spPr>
          <a:xfrm>
            <a:off x="2194819" y="2948108"/>
            <a:ext cx="7281499" cy="61996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5080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Art. 11 alin. (4) =</a:t>
            </a:r>
            <a:r>
              <a:rPr sz="2300" b="0" i="0" u="none" strike="noStrike" dirty="0" err="1">
                <a:solidFill>
                  <a:srgbClr val="D6801C"/>
                </a:solidFill>
                <a:latin typeface="GdPictureBackupFont"/>
                <a:cs typeface="GdPictureBackupFont"/>
              </a:rPr>
              <a:t>Unitățile</a:t>
            </a:r>
            <a:r>
              <a:rPr lang="en-GB"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de</a:t>
            </a:r>
            <a:r>
              <a:rPr lang="en-GB"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 err="1">
                <a:solidFill>
                  <a:srgbClr val="D6801C"/>
                </a:solidFill>
                <a:latin typeface="GdPictureBackupFont"/>
                <a:cs typeface="GdPictureBackupFont"/>
              </a:rPr>
              <a:t>învățământ</a:t>
            </a:r>
            <a:r>
              <a:rPr lang="en-GB"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cu</a:t>
            </a:r>
            <a:r>
              <a:rPr lang="en-GB"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 err="1">
                <a:solidFill>
                  <a:srgbClr val="D6801C"/>
                </a:solidFill>
                <a:latin typeface="GdPictureBackupFont"/>
                <a:cs typeface="GdPictureBackupFont"/>
              </a:rPr>
              <a:t>grupe</a:t>
            </a:r>
            <a:r>
              <a:rPr lang="en-GB"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de</a:t>
            </a:r>
            <a:r>
              <a:rPr lang="en-GB"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 err="1">
                <a:solidFill>
                  <a:srgbClr val="D6801C"/>
                </a:solidFill>
                <a:latin typeface="GdPictureBackupFont"/>
                <a:cs typeface="GdPictureBackupFont"/>
              </a:rPr>
              <a:t>nivel</a:t>
            </a:r>
            <a:r>
              <a:rPr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preșcolar și/ sau antepreșcolar cu program prelungit se</a:t>
            </a:r>
            <a:endParaRPr sz="2300" dirty="0"/>
          </a:p>
          <a:p>
            <a:pPr marL="0" indent="0" algn="l">
              <a:lnSpc>
                <a:spcPct val="113333"/>
              </a:lnSpc>
              <a:spcBef>
                <a:spcPts val="300"/>
              </a:spcBef>
              <a:spcAft>
                <a:spcPts val="0"/>
              </a:spcAft>
            </a:pPr>
            <a:r>
              <a:rPr lang="en-GB"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A</a:t>
            </a:r>
            <a:r>
              <a:rPr sz="2300" b="0" i="0" u="none" strike="noStrike" dirty="0" err="1">
                <a:solidFill>
                  <a:srgbClr val="D6801C"/>
                </a:solidFill>
                <a:latin typeface="GdPictureBackupFont"/>
                <a:cs typeface="GdPictureBackupFont"/>
              </a:rPr>
              <a:t>dresează</a:t>
            </a:r>
            <a:r>
              <a:rPr lang="en-GB"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1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cu</a:t>
            </a:r>
            <a:r>
              <a:rPr lang="en-GB" sz="2300" b="1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1" i="0" u="none" strike="noStrike" dirty="0" err="1">
                <a:solidFill>
                  <a:srgbClr val="D6801C"/>
                </a:solidFill>
                <a:latin typeface="GdPictureBackupFont"/>
                <a:cs typeface="GdPictureBackupFont"/>
              </a:rPr>
              <a:t>prioritate</a:t>
            </a:r>
            <a:r>
              <a:rPr lang="en-GB" sz="2300" b="1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1" i="0" u="none" strike="noStrike" dirty="0" err="1">
                <a:solidFill>
                  <a:srgbClr val="D6801C"/>
                </a:solidFill>
                <a:latin typeface="GdPictureBackupFont"/>
                <a:cs typeface="GdPictureBackupFont"/>
              </a:rPr>
              <a:t>părinților</a:t>
            </a:r>
            <a:r>
              <a:rPr lang="en-GB" sz="2300" b="1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1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care</a:t>
            </a:r>
            <a:r>
              <a:rPr lang="en-GB" sz="2300" b="1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1" i="0" u="none" strike="noStrike" dirty="0" err="1">
                <a:solidFill>
                  <a:srgbClr val="D6801C"/>
                </a:solidFill>
                <a:latin typeface="GdPictureBackupFont"/>
                <a:cs typeface="GdPictureBackupFont"/>
              </a:rPr>
              <a:t>lucrează</a:t>
            </a:r>
            <a:r>
              <a:rPr lang="en-GB" sz="2300" b="1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1" i="0" u="none" strike="noStrike" dirty="0" err="1">
                <a:solidFill>
                  <a:srgbClr val="D6801C"/>
                </a:solidFill>
                <a:latin typeface="GdPictureBackupFont"/>
                <a:cs typeface="GdPictureBackupFont"/>
              </a:rPr>
              <a:t>și,înacest</a:t>
            </a:r>
            <a:r>
              <a:rPr sz="23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1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sens, ambii părinți vor depune la dosarul de </a:t>
            </a:r>
            <a:r>
              <a:rPr sz="2300" b="1" i="0" u="none" strike="noStrike" dirty="0" err="1">
                <a:solidFill>
                  <a:srgbClr val="D6801C"/>
                </a:solidFill>
                <a:latin typeface="GdPictureBackupFont"/>
                <a:cs typeface="GdPictureBackupFont"/>
              </a:rPr>
              <a:t>înscriere</a:t>
            </a:r>
            <a:r>
              <a:rPr sz="23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1" i="0" u="none" strike="noStrike" dirty="0" err="1">
                <a:solidFill>
                  <a:srgbClr val="D6801C"/>
                </a:solidFill>
                <a:latin typeface="GdPictureBackupFont"/>
                <a:cs typeface="GdPictureBackupFont"/>
              </a:rPr>
              <a:t>adeverințe</a:t>
            </a:r>
            <a:r>
              <a:rPr lang="en-GB" sz="2300" b="1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1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de</a:t>
            </a:r>
            <a:r>
              <a:rPr lang="en-GB" sz="2300" b="1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 </a:t>
            </a:r>
            <a:r>
              <a:rPr sz="2300" b="1" i="0" u="none" strike="noStrike" dirty="0" err="1">
                <a:solidFill>
                  <a:srgbClr val="D6801C"/>
                </a:solidFill>
                <a:latin typeface="GdPictureBackupFont"/>
                <a:cs typeface="GdPictureBackupFont"/>
              </a:rPr>
              <a:t>angajat</a:t>
            </a:r>
            <a:r>
              <a:rPr sz="2300" b="1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.</a:t>
            </a:r>
            <a:endParaRPr sz="2300" b="1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900"/>
              </a:spcAft>
            </a:pPr>
            <a:endParaRPr sz="2200" dirty="0"/>
          </a:p>
          <a:p>
            <a:pPr marL="0" indent="508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Art.11alin.(6)</a:t>
            </a:r>
            <a:r>
              <a:rPr lang="en-GB"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În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cazul</a:t>
            </a:r>
            <a:r>
              <a:rPr lang="en-GB"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în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care</a:t>
            </a:r>
            <a:r>
              <a:rPr lang="en-GB"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numărul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cererilor</a:t>
            </a:r>
            <a:r>
              <a:rPr lang="en-GB"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de</a:t>
            </a:r>
            <a:r>
              <a:rPr lang="en-GB"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înscriere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este mai mare decât numărul de locuri libere, repartizarea</a:t>
            </a:r>
            <a:endParaRPr sz="2200" dirty="0"/>
          </a:p>
          <a:p>
            <a:pPr marL="0" indent="0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copiilor în învățământul antepreșcolar/ preșcolar se face în</a:t>
            </a:r>
            <a:endParaRPr sz="2200" dirty="0"/>
          </a:p>
          <a:p>
            <a:pPr marL="0" indent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ordinea descrescătoare a numărului de criterii generale de</a:t>
            </a:r>
            <a:endParaRPr sz="2200" dirty="0"/>
          </a:p>
          <a:p>
            <a:pPr marL="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departajare cumulate de către fiecare copil: se repartizează</a:t>
            </a:r>
            <a:endParaRPr sz="2200" dirty="0"/>
          </a:p>
          <a:p>
            <a:pPr marL="12700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la început copiii care îndeplinesc cele mai multe dintre</a:t>
            </a:r>
            <a:endParaRPr sz="2200" dirty="0"/>
          </a:p>
          <a:p>
            <a:pPr marL="3810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criteriile menționate la alin. (2) sau (3) și, apoi, în ordine,</a:t>
            </a:r>
            <a:endParaRPr sz="2200" dirty="0"/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copiii care îndeplinesc patru, trei dintre criterii, două sau</a:t>
            </a:r>
            <a:endParaRPr sz="2200" dirty="0"/>
          </a:p>
          <a:p>
            <a:pPr marL="0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doarunuldintrecriteriilemenționate laalin.(2)/alin.(3).</a:t>
            </a:r>
            <a:endParaRPr sz="2200" dirty="0"/>
          </a:p>
        </p:txBody>
      </p:sp>
      <p:sp>
        <p:nvSpPr>
          <p:cNvPr id="9" name="TextBox 9"/>
          <p:cNvSpPr txBox="1"/>
          <p:nvPr/>
        </p:nvSpPr>
        <p:spPr>
          <a:xfrm>
            <a:off x="10856544" y="3064489"/>
            <a:ext cx="6849387" cy="55304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54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Art. 11 alin. (7) = În caz de egalitate pe ultimele locuri,</a:t>
            </a:r>
            <a:endParaRPr sz="2300" dirty="0"/>
          </a:p>
          <a:p>
            <a:pPr marL="0" indent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</a:t>
            </a:r>
            <a:r>
              <a:rPr sz="23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entru</a:t>
            </a:r>
            <a:r>
              <a:rPr lang="en-GB"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copiii</a:t>
            </a:r>
            <a:r>
              <a:rPr lang="en-GB"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care</a:t>
            </a:r>
            <a:r>
              <a:rPr lang="en-GB"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îndeplinesc</a:t>
            </a:r>
            <a:r>
              <a:rPr lang="en-GB"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același</a:t>
            </a:r>
            <a:r>
              <a:rPr lang="en-GB"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număr</a:t>
            </a:r>
            <a:r>
              <a:rPr lang="en-GB"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decriterii</a:t>
            </a:r>
            <a:endParaRPr sz="2300" dirty="0"/>
          </a:p>
          <a:p>
            <a:pPr marL="0" indent="0" algn="just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generale de departajare se  va lua  în considerare</a:t>
            </a:r>
            <a:endParaRPr sz="2300" dirty="0"/>
          </a:p>
          <a:p>
            <a:pPr marL="0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lang="en-GB"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O</a:t>
            </a:r>
            <a:r>
              <a:rPr sz="23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rdinea</a:t>
            </a:r>
            <a:r>
              <a:rPr lang="en-GB"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criteriilo</a:t>
            </a:r>
            <a:r>
              <a:rPr lang="en-GB"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rmenționate</a:t>
            </a:r>
            <a:r>
              <a:rPr lang="en-GB"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la</a:t>
            </a:r>
            <a:r>
              <a:rPr lang="en-GB"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alin</a:t>
            </a:r>
            <a:r>
              <a:rPr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.(2)/(3).</a:t>
            </a:r>
            <a:endParaRPr sz="23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3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3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</a:pPr>
            <a:endParaRPr sz="23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Art.  11  alin.   (8)  =   CRITERIILE    SPECIFICE   de</a:t>
            </a:r>
            <a:endParaRPr sz="2300" dirty="0"/>
          </a:p>
          <a:p>
            <a:pPr marL="0" indent="0" algn="r">
              <a:lnSpc>
                <a:spcPct val="108750"/>
              </a:lnSpc>
              <a:spcBef>
                <a:spcPts val="300"/>
              </a:spcBef>
              <a:spcAft>
                <a:spcPts val="0"/>
              </a:spcAft>
            </a:pPr>
            <a:r>
              <a:rPr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departajare sunt elaborate de  fiecare unitate  de</a:t>
            </a:r>
            <a:r>
              <a:rPr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învățământ și se iau în considerare după aplicarea</a:t>
            </a:r>
            <a:endParaRPr sz="2300" dirty="0"/>
          </a:p>
          <a:p>
            <a:pPr marL="0" indent="0" algn="ctr">
              <a:lnSpc>
                <a:spcPct val="111250"/>
              </a:lnSpc>
              <a:spcBef>
                <a:spcPts val="300"/>
              </a:spcBef>
              <a:spcAft>
                <a:spcPts val="0"/>
              </a:spcAft>
            </a:pPr>
            <a:r>
              <a:rPr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criteriilor generale de departajare, în situația în care</a:t>
            </a:r>
            <a:r>
              <a:rPr sz="23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numărul cererilor de înscriere primite la unitatea de</a:t>
            </a:r>
            <a:endParaRPr sz="2300" dirty="0"/>
          </a:p>
          <a:p>
            <a:pPr marL="0" indent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învățământ este mai mare decât numărul locurilor</a:t>
            </a:r>
            <a:endParaRPr sz="2300" dirty="0"/>
          </a:p>
          <a:p>
            <a:pPr marL="0" indent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sz="23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disponibileșidupă</a:t>
            </a:r>
            <a:endParaRPr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891648" y="237029"/>
            <a:ext cx="14913411" cy="80020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6543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0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CRITERIILE  SPECIFICE DE</a:t>
            </a:r>
            <a:endParaRPr sz="6000" dirty="0"/>
          </a:p>
          <a:p>
            <a:pPr marL="4927600" indent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</a:pPr>
            <a:r>
              <a:rPr sz="60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DEPARTAJARE</a:t>
            </a:r>
            <a:endParaRPr sz="60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endParaRPr sz="4300" dirty="0"/>
          </a:p>
          <a:p>
            <a:pPr marL="28448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300" b="0" i="0" u="none" strike="noStrike" dirty="0">
                <a:solidFill>
                  <a:srgbClr val="8E4221"/>
                </a:solidFill>
                <a:latin typeface="GdPictureBackupFont"/>
                <a:cs typeface="GdPictureBackupFont"/>
              </a:rPr>
              <a:t>Art.12alin.(1)</a:t>
            </a:r>
            <a:endParaRPr sz="43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endParaRPr sz="2000" dirty="0"/>
          </a:p>
          <a:p>
            <a:pPr marL="29210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Criteriile specifice de departajare menționate la art. 11 alin. (8) sunt elaborate în urma consultării cadrelor</a:t>
            </a:r>
            <a:endParaRPr sz="2000" dirty="0"/>
          </a:p>
          <a:p>
            <a:pPr marL="0" indent="0" algn="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didactice și a partenerilor sociali — sindicate, consiliul reprezentativ al părinților/asociația de părinți și sunt</a:t>
            </a:r>
            <a:endParaRPr sz="2000" dirty="0"/>
          </a:p>
          <a:p>
            <a:pPr marL="0" indent="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aprobate de consiliul de administrație al unității de învățământ, după verificarea existenței unorcircumstanțe</a:t>
            </a:r>
            <a:endParaRPr sz="2000" dirty="0"/>
          </a:p>
          <a:p>
            <a:pPr marL="2857500" indent="12700" algn="l">
              <a:lnSpc>
                <a:spcPct val="102917"/>
              </a:lnSpc>
              <a:spcBef>
                <a:spcPts val="2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discriminatoriidecătre consilieruljuridicalinspectoratuluișcolar și, respectiv,alprimăriei,în cazulunităților de învățământ antepreșcolar pentru care aceasta are rolul de persoană juridică fondatoare și care au solicitat includereaoferteideșcolarizare în aplicația informatică utilizată pentruînscriere.</a:t>
            </a:r>
            <a:endParaRPr sz="2000" dirty="0"/>
          </a:p>
          <a:p>
            <a:pPr marL="8382000" indent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</a:pPr>
            <a:r>
              <a:rPr sz="4600" b="0" i="0" u="none" strike="noStrike" dirty="0">
                <a:solidFill>
                  <a:srgbClr val="8E4221"/>
                </a:solidFill>
                <a:latin typeface="GdPictureBackupFont"/>
                <a:cs typeface="GdPictureBackupFont"/>
              </a:rPr>
              <a:t>Art. 12alin.(2)</a:t>
            </a:r>
            <a:endParaRPr sz="4600" dirty="0"/>
          </a:p>
          <a:p>
            <a:pPr marL="0" indent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</a:pPr>
            <a:r>
              <a:rPr sz="20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Criteriile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specific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de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departajare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se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fac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publice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la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datamenționată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în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calendarul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înscrierii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copiilorîn unități de</a:t>
            </a:r>
            <a:endParaRPr sz="2000" dirty="0"/>
          </a:p>
          <a:p>
            <a:pPr marL="0" indent="0" algn="l">
              <a:lnSpc>
                <a:spcPct val="102500"/>
              </a:lnSpc>
              <a:spcBef>
                <a:spcPts val="3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învățământ preuniversitar cu grupe de nivel preșcolar și/sau antepreșcolar și în servicii de educație timpurie complementare,prinafișare lasediulunității deînvățământ.După această dată,modificareaoriadăugarea altor</a:t>
            </a:r>
            <a:endParaRPr sz="2000" dirty="0"/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</a:t>
            </a:r>
            <a:r>
              <a:rPr sz="20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riterii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specific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de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departajare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este</a:t>
            </a:r>
            <a:r>
              <a:rPr lang="en-GB"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0" i="0" u="none" strike="noStrike" dirty="0" err="1">
                <a:solidFill>
                  <a:srgbClr val="000000"/>
                </a:solidFill>
                <a:latin typeface="GdPictureBackupFont"/>
                <a:cs typeface="GdPictureBackupFont"/>
              </a:rPr>
              <a:t>interzisă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.</a:t>
            </a:r>
            <a:endParaRPr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775047" y="459792"/>
            <a:ext cx="16570164" cy="89368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654300" indent="50800" algn="l">
              <a:lnSpc>
                <a:spcPct val="119583"/>
              </a:lnSpc>
              <a:spcBef>
                <a:spcPts val="0"/>
              </a:spcBef>
              <a:spcAft>
                <a:spcPts val="0"/>
              </a:spcAft>
            </a:pPr>
            <a:r>
              <a:rPr sz="4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ÎNSCRIEREA COPIILOR  ANTEPREȘCOLARI ȘI</a:t>
            </a:r>
            <a:r>
              <a:rPr sz="4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4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PREȘCOLARI  ÎN</a:t>
            </a:r>
            <a:r>
              <a:rPr sz="4400" b="0" i="0" u="none" strike="noStrike" dirty="0">
                <a:solidFill>
                  <a:srgbClr val="644030"/>
                </a:solidFill>
                <a:latin typeface="GdPictureBackupFont"/>
                <a:cs typeface="GdPictureBackupFont"/>
              </a:rPr>
              <a:t> ÎNVĂȚĂMÂNTUL  SPECIAL</a:t>
            </a:r>
            <a:endParaRPr sz="4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200" dirty="0"/>
          </a:p>
          <a:p>
            <a:pPr marL="0" indent="0" algn="just">
              <a:lnSpc>
                <a:spcPct val="145417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Art.  29. —  (1)  Copiii  cu  cerințe  educaționale  speciale  pot  fi  înscriși  în unitățile  de  învățământ preuniversitar  de masă,  în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conformitate cu prevederile prezentei metodologii-cadru.</a:t>
            </a:r>
            <a:endParaRPr sz="2200" dirty="0"/>
          </a:p>
          <a:p>
            <a:pPr marL="0" indent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(2) În situațiile în care orientarea școlară impune  înscrierea în învățământul special, părinții/  reprezentanții legali se adresează</a:t>
            </a:r>
            <a:endParaRPr sz="2200" dirty="0"/>
          </a:p>
          <a:p>
            <a:pPr marL="0" indent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</a:pP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unității de învățământ special sau CMBRAE, de la care primesc  informațiile necesare pentru  înscrierea în învățământul special.</a:t>
            </a:r>
            <a:endParaRPr sz="22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700"/>
              </a:spcAft>
            </a:pPr>
            <a:endParaRPr sz="2200" dirty="0"/>
          </a:p>
          <a:p>
            <a:pPr marL="0" indent="0" algn="r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Art. 30. — (1)  Înscrierea copiilor  antepreșcolari  și preșcolari  cu cerințe educaționale  speciale în învățământul special se face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direct  la  unitatea  de  învățământ  special,  cu  documentele  prevăzute  de  prezenta  metodologie-cadru,  la  care  se  adaugă</a:t>
            </a:r>
            <a:endParaRPr sz="2200" dirty="0"/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documentul care atestă orientarea către învățământul special.</a:t>
            </a:r>
            <a:endParaRPr sz="2200" dirty="0"/>
          </a:p>
          <a:p>
            <a:pPr marL="0" indent="0" algn="just">
              <a:lnSpc>
                <a:spcPct val="145000"/>
              </a:lnSpc>
              <a:spcBef>
                <a:spcPts val="600"/>
              </a:spcBef>
              <a:spcAft>
                <a:spcPts val="0"/>
              </a:spcAft>
            </a:pP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(2) Comisiile de înscriere și distribuție din unitățile de învățământ special completează datele din cererile-tip de înscriere direct</a:t>
            </a:r>
            <a:r>
              <a:rPr sz="22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 aplicația informatică.</a:t>
            </a:r>
            <a:endParaRPr sz="2200" dirty="0"/>
          </a:p>
          <a:p>
            <a:pPr marL="0" indent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(3)   Validarea  cererilor-tip   de  înscriere  se  realizează   similar   validării   cererilor   din  învățământul  de  masă,  respectiv   în</a:t>
            </a:r>
            <a:endParaRPr sz="2200" dirty="0"/>
          </a:p>
          <a:p>
            <a:pPr marL="0" indent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</a:pP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conformitate cu prevederile art. 18 alin. (3) și (4).</a:t>
            </a:r>
            <a:endParaRPr sz="2200" dirty="0"/>
          </a:p>
          <a:p>
            <a:pPr marL="0" indent="0" algn="ct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(4)     Toți    copiii    care    au    orientarea    școlară    pentru     învățământul    special    vor    fi    înscriși    conform     solicitării</a:t>
            </a:r>
            <a:endParaRPr sz="2200" dirty="0"/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2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părintelui/reprezentantului  legal.</a:t>
            </a:r>
            <a:endParaRPr sz="2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954882" y="536543"/>
            <a:ext cx="16674384" cy="80602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905000" indent="304800" algn="l">
              <a:lnSpc>
                <a:spcPct val="102500"/>
              </a:lnSpc>
              <a:spcBef>
                <a:spcPts val="0"/>
              </a:spcBef>
              <a:spcAft>
                <a:spcPts val="0"/>
              </a:spcAft>
            </a:pPr>
            <a:r>
              <a:rPr sz="4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ÎNSCRIEREA COPIILOR  ANTEPREȘCOLARI  ȘI</a:t>
            </a:r>
            <a:r>
              <a:rPr sz="4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44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PREȘCOLARI  ÎN</a:t>
            </a:r>
            <a:r>
              <a:rPr sz="4400" b="0" i="0" u="none" strike="noStrike" dirty="0">
                <a:solidFill>
                  <a:srgbClr val="644030"/>
                </a:solidFill>
                <a:latin typeface="GdPictureBackupFont"/>
                <a:cs typeface="GdPictureBackupFont"/>
              </a:rPr>
              <a:t>  ÎNVĂȚĂMÂNTUL  PARTICULAR</a:t>
            </a:r>
            <a:endParaRPr sz="4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600"/>
              </a:spcAft>
            </a:pPr>
            <a:endParaRPr sz="2400" dirty="0"/>
          </a:p>
          <a:p>
            <a:pPr marL="0" indent="0" algn="just">
              <a:lnSpc>
                <a:spcPct val="1475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Unitățile de învățământ particular  autorizate sau acreditate pot decide modalitatea de organizare a procesului de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înscriere: prin  utilizarea  aplicației informatice naționale sau prin alte modalități  stabilite prin proceduri  proprii.</a:t>
            </a:r>
            <a:endParaRPr sz="2400" dirty="0"/>
          </a:p>
          <a:p>
            <a:pPr marL="0" indent="0" algn="r">
              <a:lnSpc>
                <a:spcPct val="147083"/>
              </a:lnSpc>
              <a:spcBef>
                <a:spcPts val="10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❑Art.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32. — (1)  Înscrierea  copiilor  în unitățile  de învățământ particular  care au solicitat  includerea  ofertei lor de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școlarizare  în aplicația  informatică  utilizată  pentru  înscrierea copiilor  antepreșcolari  și  preșcolari  în unități  de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învățământ se face prin  completarea și validarea cererii-tip  de înscriere și respectarea  procedurilor  prevăzute în</a:t>
            </a:r>
            <a:endParaRPr sz="2400" dirty="0"/>
          </a:p>
          <a:p>
            <a:pPr marL="33020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prezenta metodologie-cadru.</a:t>
            </a:r>
            <a:endParaRPr sz="2400" dirty="0"/>
          </a:p>
          <a:p>
            <a:pPr marL="0" indent="0" algn="r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(2)  Înscrierea copiilor  antepreșcolari  și preșcolari  în unitățile de învățământ particular  prevăzute la alin. (1) se</a:t>
            </a:r>
            <a:endParaRPr sz="2400" dirty="0"/>
          </a:p>
          <a:p>
            <a:pPr marL="431800" indent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face în prima etapă de înscriere.</a:t>
            </a:r>
            <a:endParaRPr sz="2400" dirty="0"/>
          </a:p>
          <a:p>
            <a:pPr marL="0" indent="0" algn="r">
              <a:lnSpc>
                <a:spcPct val="146250"/>
              </a:lnSpc>
              <a:spcBef>
                <a:spcPts val="50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❑Art.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33.  —  (1)  În  cazul  în care   părintele/reprezentantul   legal  dorește  înscrierea la  o  unitate  de  învățământ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particular  care nu a optat pentru  organizarea  înscrierii prin  utilizarea  aplicației  informatice naționale,  înscrierea</a:t>
            </a:r>
            <a:endParaRPr sz="2400" dirty="0"/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se face de către  părinte/reprezentantul  legal în conformitate cu procedurile  stabilite de unitatea de învățământ.</a:t>
            </a:r>
            <a:endParaRPr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950858" y="556515"/>
            <a:ext cx="16571210" cy="84137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5240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ÎNSCRIEREA  COPIILOR  ANTEPREȘCOLARI  ȘI PREȘCOLARI  ÎN</a:t>
            </a:r>
            <a:endParaRPr sz="3600" dirty="0"/>
          </a:p>
          <a:p>
            <a:pPr marL="1435100" indent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</a:pPr>
            <a:r>
              <a:rPr sz="3600" b="0" i="0" u="none" strike="noStrike" dirty="0">
                <a:solidFill>
                  <a:srgbClr val="644030"/>
                </a:solidFill>
                <a:latin typeface="GdPictureBackupFont"/>
                <a:cs typeface="GdPictureBackupFont"/>
              </a:rPr>
              <a:t>UNITĂȚI  DE  ÎNVĂȚĂMÂNT CU GRUPE ORGANIZATE CONFORM</a:t>
            </a:r>
            <a:endParaRPr sz="3600" dirty="0"/>
          </a:p>
          <a:p>
            <a:pPr marL="421640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sz="3600" b="0" i="0" u="none" strike="noStrike" dirty="0">
                <a:solidFill>
                  <a:srgbClr val="644030"/>
                </a:solidFill>
                <a:latin typeface="GdPictureBackupFont"/>
                <a:cs typeface="GdPictureBackupFont"/>
              </a:rPr>
              <a:t>ALTERNATIVELOR  EDUCAȚIONALE</a:t>
            </a:r>
            <a:endParaRPr sz="3600" dirty="0"/>
          </a:p>
          <a:p>
            <a:pPr marL="0" indent="0" algn="just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</a:t>
            </a: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Înscrierea  copiilor  antepreșcolari  și  preșcolari  în unitățile  de  învățământ care au în ofertă grupe organizate  conform  reglementărilor</a:t>
            </a:r>
            <a:endParaRPr sz="2000" dirty="0"/>
          </a:p>
          <a:p>
            <a:pPr marL="34290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specifice  alternativelor  educaționale,  denumite  în continuare  unități  de învățământ alternativ, se face de către  părinte/reprezentantul</a:t>
            </a:r>
            <a:endParaRPr sz="2000" dirty="0"/>
          </a:p>
          <a:p>
            <a:pPr marL="0" indent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legal  în conformitate cu propriile  opțiuni, cu numărul de locuri  acordat grupelor  organizate conform  principiilor  specifice  alternativei</a:t>
            </a:r>
            <a:endParaRPr sz="2000" dirty="0"/>
          </a:p>
          <a:p>
            <a:pPr marL="34290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educaționale și cu respectarea prevederilor legale în vigoare.</a:t>
            </a:r>
            <a:endParaRPr sz="2000" dirty="0"/>
          </a:p>
          <a:p>
            <a:pPr marL="0" indent="0" algn="just">
              <a:lnSpc>
                <a:spcPct val="148750"/>
              </a:lnSpc>
              <a:spcBef>
                <a:spcPts val="4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</a:t>
            </a: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Unitățile  de  învățământ alternativ  de stat  sunt incluse  în aplicația  informatică  națională  pentru  înscrierea  copiilor  antepreșcolari  și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preșcolari în unitățile de învățământ.</a:t>
            </a:r>
            <a:endParaRPr sz="2000" dirty="0"/>
          </a:p>
          <a:p>
            <a:pPr marL="0" indent="0" algn="r">
              <a:lnSpc>
                <a:spcPct val="147083"/>
              </a:lnSpc>
              <a:spcBef>
                <a:spcPts val="1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</a:t>
            </a: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Unitățile  de  învățământ alternativ  de  stat, precum  și cele  particulare  autorizate  sau acreditate  care  decid  organizarea  procesului  de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înscriere prin  utilizarea  aplicației  informatice  naționale</a:t>
            </a:r>
            <a:r>
              <a:rPr sz="2000" b="1" i="0" u="sng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își stabilesc  criteriile  specifice de departajare,</a:t>
            </a: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în conformitate cu prevederile</a:t>
            </a:r>
            <a:endParaRPr sz="2000" dirty="0"/>
          </a:p>
          <a:p>
            <a:pPr marL="342900" indent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</a:pP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prezentei metodologii-cadru.</a:t>
            </a:r>
            <a:endParaRPr sz="2000" dirty="0"/>
          </a:p>
          <a:p>
            <a:pPr mar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</a:t>
            </a: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Înscrierea copiilor antepreșcolari și preșcolari în unități de învățământ alternativ de stat se face în prima etapă de înscriere.</a:t>
            </a:r>
            <a:endParaRPr sz="2000" dirty="0"/>
          </a:p>
          <a:p>
            <a:pPr marL="0" indent="0" algn="just">
              <a:lnSpc>
                <a:spcPct val="147083"/>
              </a:lnSpc>
              <a:spcBef>
                <a:spcPts val="5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</a:t>
            </a: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În cazul în care copilul nu este înscris, în lipsa  locurilor  libere, la unitatea de învățământ alternativ  solicitată, acesta poate opta pentru o</a:t>
            </a: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0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altă unitate de învățământ, în a doua etapă de înscriere, în baza unei noi cereri-tip de înscriere.</a:t>
            </a:r>
            <a:endParaRPr sz="2000" dirty="0"/>
          </a:p>
          <a:p>
            <a:pPr marL="0" indent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sz="20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❑</a:t>
            </a:r>
            <a:r>
              <a:rPr sz="20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Înscrierea la  unitățile  de  învățământ  alternativ  particulare  se face  în conformitate cu prevederile  metodologiei-cadru,  referitoare  la</a:t>
            </a:r>
            <a:endParaRPr sz="2000" dirty="0"/>
          </a:p>
          <a:p>
            <a:pPr marL="35560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000" b="1" i="1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înscrierea în învățământul particular.</a:t>
            </a:r>
            <a:endParaRPr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pic>
        <p:nvPicPr>
          <p:cNvPr id="15" name="Picture 15" descr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2940380"/>
            <a:ext cx="554736" cy="338632"/>
          </a:xfrm>
          <a:prstGeom prst="rect">
            <a:avLst/>
          </a:prstGeom>
        </p:spPr>
      </p:pic>
      <p:pic>
        <p:nvPicPr>
          <p:cNvPr id="16" name="Picture 16" descr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3486657"/>
            <a:ext cx="554736" cy="338328"/>
          </a:xfrm>
          <a:prstGeom prst="rect">
            <a:avLst/>
          </a:prstGeom>
        </p:spPr>
      </p:pic>
      <p:pic>
        <p:nvPicPr>
          <p:cNvPr id="17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4587240"/>
            <a:ext cx="554736" cy="338327"/>
          </a:xfrm>
          <a:prstGeom prst="rect">
            <a:avLst/>
          </a:prstGeom>
        </p:spPr>
      </p:pic>
      <p:pic>
        <p:nvPicPr>
          <p:cNvPr id="18" name="Picture 18" descr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5132781"/>
            <a:ext cx="554736" cy="338632"/>
          </a:xfrm>
          <a:prstGeom prst="rect">
            <a:avLst/>
          </a:prstGeom>
        </p:spPr>
      </p:pic>
      <p:pic>
        <p:nvPicPr>
          <p:cNvPr id="19" name="Picture 19" descr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5684774"/>
            <a:ext cx="554736" cy="338328"/>
          </a:xfrm>
          <a:prstGeom prst="rect">
            <a:avLst/>
          </a:prstGeom>
        </p:spPr>
      </p:pic>
      <p:pic>
        <p:nvPicPr>
          <p:cNvPr id="20" name="Picture 20" descr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6782384"/>
            <a:ext cx="554736" cy="338632"/>
          </a:xfrm>
          <a:prstGeom prst="rect">
            <a:avLst/>
          </a:prstGeom>
        </p:spPr>
      </p:pic>
      <p:pic>
        <p:nvPicPr>
          <p:cNvPr id="21" name="Picture 21" descr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7887589"/>
            <a:ext cx="554736" cy="338328"/>
          </a:xfrm>
          <a:prstGeom prst="rect">
            <a:avLst/>
          </a:prstGeom>
        </p:spPr>
      </p:pic>
      <p:pic>
        <p:nvPicPr>
          <p:cNvPr id="22" name="Picture 22" descr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8428989"/>
            <a:ext cx="554736" cy="338328"/>
          </a:xfrm>
          <a:prstGeom prst="rect">
            <a:avLst/>
          </a:prstGeom>
        </p:spPr>
      </p:pic>
      <p:sp>
        <p:nvSpPr>
          <p:cNvPr id="23" name="TextBox 23"/>
          <p:cNvSpPr txBox="1"/>
          <p:nvPr/>
        </p:nvSpPr>
        <p:spPr>
          <a:xfrm>
            <a:off x="1405731" y="725808"/>
            <a:ext cx="16274021" cy="85821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8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CE INFORMAȚII  SE REGĂSESC  PE  SITE-UL/LA</a:t>
            </a:r>
            <a:endParaRPr sz="4800" dirty="0"/>
          </a:p>
          <a:p>
            <a:pPr marL="177800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48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AVIZIERUL UNITĂȚILOR  DE  ÎNVĂȚĂMÂNT?</a:t>
            </a:r>
            <a:endParaRPr sz="48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Datele de contact ale uității de învățământ – adresa, număr de telefon, adresa de e-mail.</a:t>
            </a:r>
            <a:endParaRPr sz="2400" dirty="0"/>
          </a:p>
          <a:p>
            <a:pPr marL="0" indent="0" algn="just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Planul de școlarizare, care cuprinde numărul de locuri și numărul de grupe alocate pentru nivelul preșcolar și/ sau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antepreșcolar.</a:t>
            </a:r>
            <a:endParaRPr sz="2400" dirty="0"/>
          </a:p>
          <a:p>
            <a:pPr marL="0" indent="0" algn="l">
              <a:lnSpc>
                <a:spcPct val="145833"/>
              </a:lnSpc>
              <a:spcBef>
                <a:spcPts val="4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Informații privind procedura de înscriere a copiilor antepreșcolari și/ sau preșcolari în unități de învățământ.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Criteriile de departajare generale și specifice ale unității de învățământ.</a:t>
            </a:r>
            <a:endParaRPr sz="2400" dirty="0"/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Programul  de completare/  validare a cererilor  de  înscriere la  sediul  unității  de învățământ și  informații  privind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modalitatea de transmitere online a cererii-tip de înscriere.</a:t>
            </a:r>
            <a:endParaRPr sz="2400" dirty="0"/>
          </a:p>
          <a:p>
            <a:pPr marL="0" indent="0" algn="just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Alte informații  privind  activitatea  specifică a unității  (de ex. posibilitatea  organizării  procesului  den învățământ;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fotografii ale spațiului în care se desfășoară activitățile cu copiii antepreșcolari și/ sau preșcolari.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Funcționarea  liniei</a:t>
            </a:r>
            <a:r>
              <a:rPr sz="2400" b="1" i="0" u="none" strike="noStrike" dirty="0">
                <a:solidFill>
                  <a:srgbClr val="00B050"/>
                </a:solidFill>
                <a:latin typeface="GdPictureBackupFont"/>
                <a:cs typeface="GdPictureBackupFont"/>
              </a:rPr>
              <a:t>  TELVERDE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și programul acesteia.</a:t>
            </a:r>
            <a:endParaRPr sz="2400" dirty="0"/>
          </a:p>
          <a:p>
            <a:pPr marL="0" indent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Informații  privind  locurile  rămase libere, după fiecare etapă în parte,  conform  calendarului  înscrierii  copiilor  în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învățământul antepreșcolar și/ sau preșcolar.</a:t>
            </a:r>
            <a:endParaRPr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715572" y="679909"/>
            <a:ext cx="16934628" cy="806760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600710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0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IMPORTANT</a:t>
            </a:r>
            <a:endParaRPr sz="70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200"/>
              </a:spcAft>
            </a:pPr>
            <a:endParaRPr sz="2400" dirty="0"/>
          </a:p>
          <a:p>
            <a:pPr marL="0" indent="0" algn="just">
              <a:lnSpc>
                <a:spcPct val="146667"/>
              </a:lnSpc>
              <a:spcBef>
                <a:spcPts val="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➢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Prezentarea de înscrisuri neconforme cu realitatea la  înscrierea copiilor  antepreșcolari și preșcolari  în unitățile de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învățământ atrage pierderea locului obținut.</a:t>
            </a:r>
            <a:endParaRPr sz="2400" dirty="0"/>
          </a:p>
          <a:p>
            <a:pPr marL="0" indent="0" algn="just">
              <a:lnSpc>
                <a:spcPct val="147083"/>
              </a:lnSpc>
              <a:spcBef>
                <a:spcPts val="20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➢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Se interzice  unităților  de învățământ de stat să instituie taxe sau să solicite  părinților/reprezentanților   legali alte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foloase pentru a realiza  înscrierea copiilor antepreșcolari și preșcolari în unități de învățământ.</a:t>
            </a:r>
            <a:endParaRPr sz="2400" dirty="0"/>
          </a:p>
          <a:p>
            <a:pPr marL="0" indent="0" algn="r">
              <a:lnSpc>
                <a:spcPct val="146667"/>
              </a:lnSpc>
              <a:spcBef>
                <a:spcPts val="30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➢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Se   interzice   colectarea   sau  favorizarea   acțiunii   de  colectare   a  unor   fonduri  materiale   sau  bănești   de  la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părinții/reprezentanții  legali care solicită înscrierea copiilor antepreșcolari și preșcolari  în unități de învățământ și</a:t>
            </a:r>
            <a:endParaRPr sz="2400" dirty="0"/>
          </a:p>
          <a:p>
            <a:pPr marL="508000" indent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 servicii de educație timpurie complementare.</a:t>
            </a:r>
            <a:endParaRPr sz="2400" dirty="0"/>
          </a:p>
          <a:p>
            <a:pPr marL="0" indent="0" algn="r">
              <a:lnSpc>
                <a:spcPct val="148333"/>
              </a:lnSpc>
              <a:spcBef>
                <a:spcPts val="400"/>
              </a:spcBef>
              <a:spcAft>
                <a:spcPts val="0"/>
              </a:spcAft>
            </a:pP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➢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  Constituirea  formațiunilor de copii  antepreșcolari  și preșcolari  în unități  de învățământ și în servicii de educație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timpurie complementare se face după finalizarea procesului de înscriere, conform calendarului, în baza procedurii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aprobate  de  consiliul  de  administrație,  cu  respectarea  criteriilor  de  transparență,  echitate,  nondiscriminare  și</a:t>
            </a:r>
            <a:endParaRPr sz="2400" dirty="0"/>
          </a:p>
          <a:p>
            <a:pPr marL="49530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incluziune.</a:t>
            </a:r>
            <a:endParaRPr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025557" y="877886"/>
            <a:ext cx="16823180" cy="77229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500" b="0" i="0" u="none" strike="noStrike" dirty="0">
                <a:solidFill>
                  <a:srgbClr val="D6801C"/>
                </a:solidFill>
                <a:latin typeface="GdPictureBackupFont"/>
                <a:cs typeface="GdPictureBackupFont"/>
              </a:rPr>
              <a:t>PROTECȚIA   DATELOR  CU CARACTER   PERSONAL (Art. 59)</a:t>
            </a:r>
            <a:endParaRPr sz="45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endParaRPr sz="2400" dirty="0"/>
          </a:p>
          <a:p>
            <a:pPr marL="0" indent="0" algn="r">
              <a:lnSpc>
                <a:spcPct val="9875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(1)În conformitate cu prevederile art. 5 alin. (1) lit. e) din Regulamentul  (UE)  2016/679  al Parlamentului  European și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al  Consiliului  din  27  aprilie  2016  privind  protecția  persoanelor  fizice  în ceea ce privește  prelucrarea  datelor  cu</a:t>
            </a:r>
            <a:endParaRPr sz="2400" dirty="0"/>
          </a:p>
          <a:p>
            <a:pPr marL="0" indent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caracter  personal  și  privind  libera  circulație  a acestor  date  și de abrogare  a  Directivei   95/46/CE   (Regulamentul</a:t>
            </a:r>
            <a:endParaRPr sz="2400" dirty="0"/>
          </a:p>
          <a:p>
            <a:pPr marL="0" indent="0"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general privind protecția datelor), datele personale sunt păstrate într-o formă care permite  identificarea persoanelor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vizate pe o perioadă care nu depășește perioada necesară  îndeplinirii scopului în care sunt prelucrate datele.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endParaRPr sz="2400" dirty="0"/>
          </a:p>
          <a:p>
            <a:pPr marL="0" indent="0" algn="r">
              <a:lnSpc>
                <a:spcPct val="102083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(2)  Listele  referitoare  la  înscrierea  copiilor  antepreșcolari  și  preșcolari  în unități  de  învățământ și  în servicii  de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educație  timpurie  complementare  pentru  fiecare an  școlar  sunt  publice  pe  paginile  de  internet  ale  unităților  de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învățământ. Inspectoratele  școlare  vor lua  toate  măsurile  pentru  eliminarea  acestora de pe  site-ul  unităților  de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învățământ sau al  inspectoratului  școlar  în termen de cel mult  30 de  zile de la  finalizarea  etapelor  de  înscriere</a:t>
            </a:r>
            <a:endParaRPr sz="2400" dirty="0"/>
          </a:p>
          <a:p>
            <a:pPr marL="0" indent="0" algn="l">
              <a:lnSpc>
                <a:spcPct val="102917"/>
              </a:lnSpc>
              <a:spcBef>
                <a:spcPts val="3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prevăzute  în calendarul  înscrierii copiilor  în unități de învățământ preuniversitar  cu grupe de nivel preșcolar  și/sau</a:t>
            </a:r>
            <a:r>
              <a:rPr sz="2400" b="0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 </a:t>
            </a: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antepreșcolar.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endParaRPr sz="24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(3) Listele  în format letric  rămân afișate la  avizierul  unităților  de învățământ până cel târziu la data începerii anului</a:t>
            </a:r>
            <a:endParaRPr sz="2400" dirty="0"/>
          </a:p>
          <a:p>
            <a:pPr marL="0" indent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</a:pPr>
            <a:r>
              <a:rPr sz="2400" b="1" i="0" u="none" strike="noStrike" dirty="0">
                <a:solidFill>
                  <a:srgbClr val="000000"/>
                </a:solidFill>
                <a:latin typeface="GdPictureBackupFont"/>
                <a:cs typeface="GdPictureBackupFont"/>
              </a:rPr>
              <a:t>școlar pentru care se organizează procesul de înscriere.</a:t>
            </a:r>
            <a:endParaRPr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close/>
              </a:path>
            </a:pathLst>
          </a:custGeom>
          <a:ln w="3175">
            <a:noFill/>
          </a:ln>
        </p:spPr>
        <p:style>
          <a:lnRef idx="2">
            <a:scrgbClr r="0" g="0" b="0"/>
          </a:lnRef>
          <a:fillRef idx="1">
            <a:srgbClr val="FFFFFF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2983448" y="4579176"/>
            <a:ext cx="2299593" cy="655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300" b="0" i="0" u="none" strike="noStrike" dirty="0">
                <a:solidFill>
                  <a:srgbClr val="FFFFFF"/>
                </a:solidFill>
                <a:latin typeface="GdPictureBackupFont"/>
                <a:cs typeface="GdPictureBackupFont"/>
              </a:rPr>
              <a:t>SUCCES!</a:t>
            </a:r>
            <a:endParaRPr sz="4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4391</Words>
  <Application>Microsoft Office PowerPoint</Application>
  <PresentationFormat>Custom</PresentationFormat>
  <Paragraphs>362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GdPictureBackupFont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subject/>
  <dc:creator>Alexandra M</dc:creator>
  <cp:keywords/>
  <cp:lastModifiedBy>luminitab67hlb@gmail.com</cp:lastModifiedBy>
  <cp:revision>13</cp:revision>
  <dcterms:modified xsi:type="dcterms:W3CDTF">2026-10-12T13:59:16Z</dcterms:modified>
</cp:coreProperties>
</file>